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57" r:id="rId3"/>
    <p:sldId id="280" r:id="rId4"/>
    <p:sldId id="284" r:id="rId5"/>
    <p:sldId id="271" r:id="rId6"/>
    <p:sldId id="272" r:id="rId7"/>
    <p:sldId id="273" r:id="rId8"/>
    <p:sldId id="274" r:id="rId9"/>
    <p:sldId id="275" r:id="rId10"/>
    <p:sldId id="276" r:id="rId11"/>
    <p:sldId id="277" r:id="rId12"/>
    <p:sldId id="282" r:id="rId13"/>
    <p:sldId id="278" r:id="rId14"/>
    <p:sldId id="283" r:id="rId15"/>
    <p:sldId id="279" r:id="rId16"/>
    <p:sldId id="281" r:id="rId17"/>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Yann" initials="PY" lastIdx="2" clrIdx="0">
    <p:extLst>
      <p:ext uri="{19B8F6BF-5375-455C-9EA6-DF929625EA0E}">
        <p15:presenceInfo xmlns:p15="http://schemas.microsoft.com/office/powerpoint/2012/main" userId="S-1-5-21-2041924414-62420609-1894786193-137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3372"/>
    <a:srgbClr val="CCCB00"/>
    <a:srgbClr val="0C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95" autoAdjust="0"/>
    <p:restoredTop sz="94660"/>
  </p:normalViewPr>
  <p:slideViewPr>
    <p:cSldViewPr snapToGrid="0">
      <p:cViewPr varScale="1">
        <p:scale>
          <a:sx n="94" d="100"/>
          <a:sy n="94" d="100"/>
        </p:scale>
        <p:origin x="76" y="3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18830" cy="495029"/>
          </a:xfrm>
          <a:prstGeom prst="rect">
            <a:avLst/>
          </a:prstGeom>
        </p:spPr>
        <p:txBody>
          <a:bodyPr vert="horz" lIns="91065" tIns="45533" rIns="91065" bIns="45533" rtlCol="0"/>
          <a:lstStyle>
            <a:lvl1pPr algn="l">
              <a:defRPr sz="1200"/>
            </a:lvl1pPr>
          </a:lstStyle>
          <a:p>
            <a:endParaRPr lang="fr-FR"/>
          </a:p>
        </p:txBody>
      </p:sp>
      <p:sp>
        <p:nvSpPr>
          <p:cNvPr id="3" name="Espace réservé de la date 2"/>
          <p:cNvSpPr>
            <a:spLocks noGrp="1"/>
          </p:cNvSpPr>
          <p:nvPr>
            <p:ph type="dt" sz="quarter" idx="1"/>
          </p:nvPr>
        </p:nvSpPr>
        <p:spPr>
          <a:xfrm>
            <a:off x="3815375" y="0"/>
            <a:ext cx="2918830" cy="495029"/>
          </a:xfrm>
          <a:prstGeom prst="rect">
            <a:avLst/>
          </a:prstGeom>
        </p:spPr>
        <p:txBody>
          <a:bodyPr vert="horz" lIns="91065" tIns="45533" rIns="91065" bIns="45533" rtlCol="0"/>
          <a:lstStyle>
            <a:lvl1pPr algn="r">
              <a:defRPr sz="1200"/>
            </a:lvl1pPr>
          </a:lstStyle>
          <a:p>
            <a:fld id="{389B362A-7910-43FE-9B68-F1C04F081D41}" type="datetimeFigureOut">
              <a:rPr lang="fr-FR" smtClean="0"/>
              <a:t>22/07/2025</a:t>
            </a:fld>
            <a:endParaRPr lang="fr-FR"/>
          </a:p>
        </p:txBody>
      </p:sp>
      <p:sp>
        <p:nvSpPr>
          <p:cNvPr id="4" name="Espace réservé du pied de page 3"/>
          <p:cNvSpPr>
            <a:spLocks noGrp="1"/>
          </p:cNvSpPr>
          <p:nvPr>
            <p:ph type="ftr" sz="quarter" idx="2"/>
          </p:nvPr>
        </p:nvSpPr>
        <p:spPr>
          <a:xfrm>
            <a:off x="1" y="9371286"/>
            <a:ext cx="2918830" cy="495028"/>
          </a:xfrm>
          <a:prstGeom prst="rect">
            <a:avLst/>
          </a:prstGeom>
        </p:spPr>
        <p:txBody>
          <a:bodyPr vert="horz" lIns="91065" tIns="45533" rIns="91065" bIns="45533"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5375" y="9371286"/>
            <a:ext cx="2918830" cy="495028"/>
          </a:xfrm>
          <a:prstGeom prst="rect">
            <a:avLst/>
          </a:prstGeom>
        </p:spPr>
        <p:txBody>
          <a:bodyPr vert="horz" lIns="91065" tIns="45533" rIns="91065" bIns="45533" rtlCol="0" anchor="b"/>
          <a:lstStyle>
            <a:lvl1pPr algn="r">
              <a:defRPr sz="1200"/>
            </a:lvl1pPr>
          </a:lstStyle>
          <a:p>
            <a:fld id="{81B154B9-2D3E-440D-9A00-1674C1D4D146}" type="slidenum">
              <a:rPr lang="fr-FR" smtClean="0"/>
              <a:t>‹N°›</a:t>
            </a:fld>
            <a:endParaRPr lang="fr-FR"/>
          </a:p>
        </p:txBody>
      </p:sp>
    </p:spTree>
    <p:extLst>
      <p:ext uri="{BB962C8B-B14F-4D97-AF65-F5344CB8AC3E}">
        <p14:creationId xmlns:p14="http://schemas.microsoft.com/office/powerpoint/2010/main" val="397342967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18830" cy="495029"/>
          </a:xfrm>
          <a:prstGeom prst="rect">
            <a:avLst/>
          </a:prstGeom>
        </p:spPr>
        <p:txBody>
          <a:bodyPr vert="horz" lIns="91065" tIns="45533" rIns="91065" bIns="45533" rtlCol="0"/>
          <a:lstStyle>
            <a:lvl1pPr algn="l">
              <a:defRPr sz="1200"/>
            </a:lvl1pPr>
          </a:lstStyle>
          <a:p>
            <a:endParaRPr lang="fr-FR"/>
          </a:p>
        </p:txBody>
      </p:sp>
      <p:sp>
        <p:nvSpPr>
          <p:cNvPr id="3" name="Espace réservé de la date 2"/>
          <p:cNvSpPr>
            <a:spLocks noGrp="1"/>
          </p:cNvSpPr>
          <p:nvPr>
            <p:ph type="dt" idx="1"/>
          </p:nvPr>
        </p:nvSpPr>
        <p:spPr>
          <a:xfrm>
            <a:off x="3815375" y="0"/>
            <a:ext cx="2918830" cy="495029"/>
          </a:xfrm>
          <a:prstGeom prst="rect">
            <a:avLst/>
          </a:prstGeom>
        </p:spPr>
        <p:txBody>
          <a:bodyPr vert="horz" lIns="91065" tIns="45533" rIns="91065" bIns="45533" rtlCol="0"/>
          <a:lstStyle>
            <a:lvl1pPr algn="r">
              <a:defRPr sz="1200"/>
            </a:lvl1pPr>
          </a:lstStyle>
          <a:p>
            <a:fld id="{0BBCF9B2-EFAA-4404-9E56-CB4FB418279A}" type="datetimeFigureOut">
              <a:rPr lang="fr-FR" smtClean="0"/>
              <a:t>22/07/2025</a:t>
            </a:fld>
            <a:endParaRPr lang="fr-FR"/>
          </a:p>
        </p:txBody>
      </p:sp>
      <p:sp>
        <p:nvSpPr>
          <p:cNvPr id="4" name="Espace réservé de l'image des diapositives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065" tIns="45533" rIns="91065" bIns="45533" rtlCol="0" anchor="ctr"/>
          <a:lstStyle/>
          <a:p>
            <a:endParaRPr lang="fr-FR"/>
          </a:p>
        </p:txBody>
      </p:sp>
      <p:sp>
        <p:nvSpPr>
          <p:cNvPr id="5" name="Espace réservé des notes 4"/>
          <p:cNvSpPr>
            <a:spLocks noGrp="1"/>
          </p:cNvSpPr>
          <p:nvPr>
            <p:ph type="body" sz="quarter" idx="3"/>
          </p:nvPr>
        </p:nvSpPr>
        <p:spPr>
          <a:xfrm>
            <a:off x="673577" y="4748163"/>
            <a:ext cx="5388610" cy="3884861"/>
          </a:xfrm>
          <a:prstGeom prst="rect">
            <a:avLst/>
          </a:prstGeom>
        </p:spPr>
        <p:txBody>
          <a:bodyPr vert="horz" lIns="91065" tIns="45533" rIns="91065" bIns="45533"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371286"/>
            <a:ext cx="2918830" cy="495028"/>
          </a:xfrm>
          <a:prstGeom prst="rect">
            <a:avLst/>
          </a:prstGeom>
        </p:spPr>
        <p:txBody>
          <a:bodyPr vert="horz" lIns="91065" tIns="45533" rIns="91065" bIns="45533"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5" y="9371286"/>
            <a:ext cx="2918830" cy="495028"/>
          </a:xfrm>
          <a:prstGeom prst="rect">
            <a:avLst/>
          </a:prstGeom>
        </p:spPr>
        <p:txBody>
          <a:bodyPr vert="horz" lIns="91065" tIns="45533" rIns="91065" bIns="45533" rtlCol="0" anchor="b"/>
          <a:lstStyle>
            <a:lvl1pPr algn="r">
              <a:defRPr sz="1200"/>
            </a:lvl1pPr>
          </a:lstStyle>
          <a:p>
            <a:fld id="{2655CB5E-8BC7-4E88-975B-CF1386017781}" type="slidenum">
              <a:rPr lang="fr-FR" smtClean="0"/>
              <a:t>‹N°›</a:t>
            </a:fld>
            <a:endParaRPr lang="fr-FR"/>
          </a:p>
        </p:txBody>
      </p:sp>
    </p:spTree>
    <p:extLst>
      <p:ext uri="{BB962C8B-B14F-4D97-AF65-F5344CB8AC3E}">
        <p14:creationId xmlns:p14="http://schemas.microsoft.com/office/powerpoint/2010/main" val="356436608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normAutofit/>
          </a:bodyPr>
          <a:lstStyle>
            <a:lvl1pPr algn="ctr">
              <a:defRPr sz="3600" b="1">
                <a:solidFill>
                  <a:srgbClr val="323372"/>
                </a:solidFill>
                <a:latin typeface="Verdana" panose="020B0604030504040204" pitchFamily="34" charset="0"/>
                <a:ea typeface="Verdana" panose="020B0604030504040204" pitchFamily="34" charset="0"/>
              </a:defRPr>
            </a:lvl1pPr>
          </a:lstStyle>
          <a:p>
            <a:r>
              <a:rPr lang="fr-FR"/>
              <a:t>Modifiez le style du titre</a:t>
            </a:r>
            <a:endParaRPr lang="fr-FR" dirty="0"/>
          </a:p>
        </p:txBody>
      </p:sp>
      <p:sp>
        <p:nvSpPr>
          <p:cNvPr id="3" name="Sous-titre 2"/>
          <p:cNvSpPr>
            <a:spLocks noGrp="1"/>
          </p:cNvSpPr>
          <p:nvPr>
            <p:ph type="subTitle" idx="1"/>
          </p:nvPr>
        </p:nvSpPr>
        <p:spPr>
          <a:xfrm>
            <a:off x="1524000" y="3602038"/>
            <a:ext cx="9144000" cy="476802"/>
          </a:xfrm>
        </p:spPr>
        <p:txBody>
          <a:bodyPr>
            <a:normAutofit/>
          </a:bodyPr>
          <a:lstStyle>
            <a:lvl1pPr marL="0" indent="0" algn="ctr">
              <a:buNone/>
              <a:defRPr sz="1800" b="1">
                <a:solidFill>
                  <a:srgbClr val="CCCB00"/>
                </a:solidFill>
                <a:latin typeface="Verdana" panose="020B0604030504040204" pitchFamily="34" charset="0"/>
                <a:ea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fr-FR" dirty="0"/>
          </a:p>
        </p:txBody>
      </p:sp>
      <p:sp>
        <p:nvSpPr>
          <p:cNvPr id="22" name="Cadre 21"/>
          <p:cNvSpPr/>
          <p:nvPr userDrawn="1"/>
        </p:nvSpPr>
        <p:spPr>
          <a:xfrm>
            <a:off x="0" y="0"/>
            <a:ext cx="12192000" cy="6858000"/>
          </a:xfrm>
          <a:prstGeom prst="frame">
            <a:avLst/>
          </a:prstGeom>
          <a:solidFill>
            <a:srgbClr val="CCCB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217999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2_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normAutofit/>
          </a:bodyPr>
          <a:lstStyle>
            <a:lvl1pPr>
              <a:defRPr sz="2800" b="1">
                <a:solidFill>
                  <a:srgbClr val="323372"/>
                </a:solidFill>
                <a:latin typeface="Verdana" panose="020B0604030504040204" pitchFamily="34" charset="0"/>
                <a:ea typeface="Verdana" panose="020B0604030504040204" pitchFamily="34" charset="0"/>
              </a:defRPr>
            </a:lvl1pPr>
          </a:lstStyle>
          <a:p>
            <a:r>
              <a:rPr lang="fr-FR"/>
              <a:t>Modifiez le style du titre</a:t>
            </a:r>
            <a:endParaRPr lang="fr-FR" dirty="0"/>
          </a:p>
        </p:txBody>
      </p:sp>
      <p:sp>
        <p:nvSpPr>
          <p:cNvPr id="3" name="Espace réservé du texte 2"/>
          <p:cNvSpPr>
            <a:spLocks noGrp="1"/>
          </p:cNvSpPr>
          <p:nvPr>
            <p:ph type="body" idx="1"/>
          </p:nvPr>
        </p:nvSpPr>
        <p:spPr>
          <a:xfrm>
            <a:off x="839788" y="1681163"/>
            <a:ext cx="5157787" cy="823912"/>
          </a:xfrm>
        </p:spPr>
        <p:txBody>
          <a:bodyPr anchor="b">
            <a:normAutofit/>
          </a:bodyPr>
          <a:lstStyle>
            <a:lvl1pPr marL="0" indent="0">
              <a:buNone/>
              <a:defRPr sz="1600" b="1">
                <a:solidFill>
                  <a:srgbClr val="CCCB00"/>
                </a:solidFill>
                <a:latin typeface="Verdana" panose="020B0604030504040204" pitchFamily="34" charset="0"/>
                <a:ea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u texte 4"/>
          <p:cNvSpPr>
            <a:spLocks noGrp="1"/>
          </p:cNvSpPr>
          <p:nvPr>
            <p:ph type="body" sz="quarter" idx="3"/>
          </p:nvPr>
        </p:nvSpPr>
        <p:spPr>
          <a:xfrm>
            <a:off x="6172200" y="1681163"/>
            <a:ext cx="5183188" cy="823912"/>
          </a:xfrm>
        </p:spPr>
        <p:txBody>
          <a:bodyPr anchor="b">
            <a:normAutofit/>
          </a:bodyPr>
          <a:lstStyle>
            <a:lvl1pPr marL="0" indent="0">
              <a:buNone/>
              <a:defRPr sz="1600" b="1">
                <a:solidFill>
                  <a:srgbClr val="CCCB00"/>
                </a:solidFill>
                <a:latin typeface="Verdana" panose="020B0604030504040204" pitchFamily="34" charset="0"/>
                <a:ea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0" name="Rectangle 9"/>
          <p:cNvSpPr/>
          <p:nvPr userDrawn="1"/>
        </p:nvSpPr>
        <p:spPr>
          <a:xfrm>
            <a:off x="0" y="0"/>
            <a:ext cx="287676" cy="6858000"/>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userDrawn="1"/>
        </p:nvSpPr>
        <p:spPr>
          <a:xfrm>
            <a:off x="11904324" y="0"/>
            <a:ext cx="287676" cy="6858000"/>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rot="16200000">
            <a:off x="5952162" y="-5664486"/>
            <a:ext cx="287676" cy="11616648"/>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userDrawn="1"/>
        </p:nvSpPr>
        <p:spPr>
          <a:xfrm rot="16200000">
            <a:off x="5952161" y="908542"/>
            <a:ext cx="287676" cy="11616648"/>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50254" y="5676351"/>
            <a:ext cx="1454069" cy="896676"/>
          </a:xfrm>
          <a:prstGeom prst="rect">
            <a:avLst/>
          </a:prstGeom>
        </p:spPr>
      </p:pic>
      <p:pic>
        <p:nvPicPr>
          <p:cNvPr id="16" name="Image 15">
            <a:extLst>
              <a:ext uri="{FF2B5EF4-FFF2-40B4-BE49-F238E27FC236}">
                <a16:creationId xmlns:a16="http://schemas.microsoft.com/office/drawing/2014/main" id="{8AE859B0-04E3-D24F-9492-9D63030DBF5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7674" y="5735726"/>
            <a:ext cx="771997" cy="771997"/>
          </a:xfrm>
          <a:prstGeom prst="rect">
            <a:avLst/>
          </a:prstGeom>
        </p:spPr>
      </p:pic>
    </p:spTree>
    <p:extLst>
      <p:ext uri="{BB962C8B-B14F-4D97-AF65-F5344CB8AC3E}">
        <p14:creationId xmlns:p14="http://schemas.microsoft.com/office/powerpoint/2010/main" val="3837634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11" name="Rectangle 10"/>
          <p:cNvSpPr/>
          <p:nvPr userDrawn="1"/>
        </p:nvSpPr>
        <p:spPr>
          <a:xfrm>
            <a:off x="0" y="0"/>
            <a:ext cx="287676" cy="6858000"/>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11904324" y="0"/>
            <a:ext cx="287676" cy="6858000"/>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userDrawn="1"/>
        </p:nvSpPr>
        <p:spPr>
          <a:xfrm rot="16200000">
            <a:off x="5952162" y="-5664486"/>
            <a:ext cx="287676" cy="11616648"/>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p:cNvSpPr/>
          <p:nvPr userDrawn="1"/>
        </p:nvSpPr>
        <p:spPr>
          <a:xfrm rot="16200000">
            <a:off x="5952161" y="908542"/>
            <a:ext cx="287676" cy="11616648"/>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5" name="Imag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50254" y="5676351"/>
            <a:ext cx="1454069" cy="896676"/>
          </a:xfrm>
          <a:prstGeom prst="rect">
            <a:avLst/>
          </a:prstGeom>
        </p:spPr>
      </p:pic>
      <p:sp>
        <p:nvSpPr>
          <p:cNvPr id="10" name="Titre 1"/>
          <p:cNvSpPr>
            <a:spLocks noGrp="1"/>
          </p:cNvSpPr>
          <p:nvPr>
            <p:ph type="title"/>
          </p:nvPr>
        </p:nvSpPr>
        <p:spPr>
          <a:xfrm>
            <a:off x="838200" y="365125"/>
            <a:ext cx="10515600" cy="1325563"/>
          </a:xfrm>
        </p:spPr>
        <p:txBody>
          <a:bodyPr>
            <a:normAutofit/>
          </a:bodyPr>
          <a:lstStyle>
            <a:lvl1pPr>
              <a:defRPr sz="2800" b="1">
                <a:solidFill>
                  <a:srgbClr val="323372"/>
                </a:solidFill>
                <a:latin typeface="Verdana" panose="020B0604030504040204" pitchFamily="34" charset="0"/>
                <a:ea typeface="Verdana" panose="020B0604030504040204" pitchFamily="34" charset="0"/>
              </a:defRPr>
            </a:lvl1pPr>
          </a:lstStyle>
          <a:p>
            <a:r>
              <a:rPr lang="fr-FR"/>
              <a:t>Modifiez le style du titre</a:t>
            </a:r>
            <a:endParaRPr lang="fr-FR" dirty="0"/>
          </a:p>
        </p:txBody>
      </p:sp>
      <p:sp>
        <p:nvSpPr>
          <p:cNvPr id="17" name="Espace réservé du contenu 2"/>
          <p:cNvSpPr>
            <a:spLocks noGrp="1"/>
          </p:cNvSpPr>
          <p:nvPr>
            <p:ph sz="half" idx="1"/>
          </p:nvPr>
        </p:nvSpPr>
        <p:spPr>
          <a:xfrm>
            <a:off x="838200" y="1825625"/>
            <a:ext cx="10515600" cy="435133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pic>
        <p:nvPicPr>
          <p:cNvPr id="18" name="Image 17">
            <a:extLst>
              <a:ext uri="{FF2B5EF4-FFF2-40B4-BE49-F238E27FC236}">
                <a16:creationId xmlns:a16="http://schemas.microsoft.com/office/drawing/2014/main" id="{57089814-9772-BA47-A40B-FF0CFE392C3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7674" y="5735726"/>
            <a:ext cx="771997" cy="771997"/>
          </a:xfrm>
          <a:prstGeom prst="rect">
            <a:avLst/>
          </a:prstGeom>
        </p:spPr>
      </p:pic>
    </p:spTree>
    <p:extLst>
      <p:ext uri="{BB962C8B-B14F-4D97-AF65-F5344CB8AC3E}">
        <p14:creationId xmlns:p14="http://schemas.microsoft.com/office/powerpoint/2010/main" val="2507378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11" name="Rectangle 10"/>
          <p:cNvSpPr/>
          <p:nvPr userDrawn="1"/>
        </p:nvSpPr>
        <p:spPr>
          <a:xfrm>
            <a:off x="0" y="0"/>
            <a:ext cx="287676" cy="6858000"/>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323372"/>
              </a:solidFill>
            </a:endParaRPr>
          </a:p>
        </p:txBody>
      </p:sp>
      <p:sp>
        <p:nvSpPr>
          <p:cNvPr id="12" name="Rectangle 11"/>
          <p:cNvSpPr/>
          <p:nvPr userDrawn="1"/>
        </p:nvSpPr>
        <p:spPr>
          <a:xfrm>
            <a:off x="11904324" y="0"/>
            <a:ext cx="287676" cy="6858000"/>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323372"/>
              </a:solidFill>
            </a:endParaRPr>
          </a:p>
        </p:txBody>
      </p:sp>
      <p:sp>
        <p:nvSpPr>
          <p:cNvPr id="13" name="Rectangle 12"/>
          <p:cNvSpPr/>
          <p:nvPr userDrawn="1"/>
        </p:nvSpPr>
        <p:spPr>
          <a:xfrm rot="16200000">
            <a:off x="5952162" y="-5664486"/>
            <a:ext cx="287676" cy="11616648"/>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323372"/>
              </a:solidFill>
            </a:endParaRPr>
          </a:p>
        </p:txBody>
      </p:sp>
      <p:sp>
        <p:nvSpPr>
          <p:cNvPr id="14" name="Rectangle 13"/>
          <p:cNvSpPr/>
          <p:nvPr userDrawn="1"/>
        </p:nvSpPr>
        <p:spPr>
          <a:xfrm rot="16200000">
            <a:off x="5952161" y="908542"/>
            <a:ext cx="287676" cy="11616648"/>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323372"/>
              </a:solidFill>
            </a:endParaRPr>
          </a:p>
        </p:txBody>
      </p:sp>
      <p:pic>
        <p:nvPicPr>
          <p:cNvPr id="15" name="Imag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50254" y="5676351"/>
            <a:ext cx="1454069" cy="896676"/>
          </a:xfrm>
          <a:prstGeom prst="rect">
            <a:avLst/>
          </a:prstGeom>
        </p:spPr>
      </p:pic>
      <p:sp>
        <p:nvSpPr>
          <p:cNvPr id="10" name="Titre 1"/>
          <p:cNvSpPr>
            <a:spLocks noGrp="1"/>
          </p:cNvSpPr>
          <p:nvPr>
            <p:ph type="title"/>
          </p:nvPr>
        </p:nvSpPr>
        <p:spPr>
          <a:xfrm>
            <a:off x="838200" y="365125"/>
            <a:ext cx="10515600" cy="1325563"/>
          </a:xfrm>
        </p:spPr>
        <p:txBody>
          <a:bodyPr>
            <a:normAutofit/>
          </a:bodyPr>
          <a:lstStyle>
            <a:lvl1pPr>
              <a:defRPr sz="2800" b="1">
                <a:solidFill>
                  <a:srgbClr val="323372"/>
                </a:solidFill>
                <a:latin typeface="Verdana" panose="020B0604030504040204" pitchFamily="34" charset="0"/>
                <a:ea typeface="Verdana" panose="020B0604030504040204" pitchFamily="34" charset="0"/>
              </a:defRPr>
            </a:lvl1pPr>
          </a:lstStyle>
          <a:p>
            <a:r>
              <a:rPr lang="fr-FR"/>
              <a:t>Modifiez le style du titre</a:t>
            </a:r>
            <a:endParaRPr lang="fr-FR" dirty="0"/>
          </a:p>
        </p:txBody>
      </p:sp>
      <p:sp>
        <p:nvSpPr>
          <p:cNvPr id="17" name="Espace réservé du contenu 2"/>
          <p:cNvSpPr>
            <a:spLocks noGrp="1"/>
          </p:cNvSpPr>
          <p:nvPr>
            <p:ph sz="half" idx="1"/>
          </p:nvPr>
        </p:nvSpPr>
        <p:spPr>
          <a:xfrm>
            <a:off x="838200" y="1825625"/>
            <a:ext cx="10515600" cy="435133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pic>
        <p:nvPicPr>
          <p:cNvPr id="18" name="Image 17">
            <a:extLst>
              <a:ext uri="{FF2B5EF4-FFF2-40B4-BE49-F238E27FC236}">
                <a16:creationId xmlns:a16="http://schemas.microsoft.com/office/drawing/2014/main" id="{79680748-152F-8947-858B-B7F4A2B94D9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7674" y="5735726"/>
            <a:ext cx="771997" cy="771997"/>
          </a:xfrm>
          <a:prstGeom prst="rect">
            <a:avLst/>
          </a:prstGeom>
        </p:spPr>
      </p:pic>
    </p:spTree>
    <p:extLst>
      <p:ext uri="{BB962C8B-B14F-4D97-AF65-F5344CB8AC3E}">
        <p14:creationId xmlns:p14="http://schemas.microsoft.com/office/powerpoint/2010/main" val="841130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et contenu">
    <p:spTree>
      <p:nvGrpSpPr>
        <p:cNvPr id="1" name=""/>
        <p:cNvGrpSpPr/>
        <p:nvPr/>
      </p:nvGrpSpPr>
      <p:grpSpPr>
        <a:xfrm>
          <a:off x="0" y="0"/>
          <a:ext cx="0" cy="0"/>
          <a:chOff x="0" y="0"/>
          <a:chExt cx="0" cy="0"/>
        </a:xfrm>
      </p:grpSpPr>
      <p:sp>
        <p:nvSpPr>
          <p:cNvPr id="11" name="Rectangle 10"/>
          <p:cNvSpPr/>
          <p:nvPr userDrawn="1"/>
        </p:nvSpPr>
        <p:spPr>
          <a:xfrm>
            <a:off x="0" y="0"/>
            <a:ext cx="287676" cy="6858000"/>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323372"/>
              </a:solidFill>
            </a:endParaRPr>
          </a:p>
        </p:txBody>
      </p:sp>
      <p:sp>
        <p:nvSpPr>
          <p:cNvPr id="12" name="Rectangle 11"/>
          <p:cNvSpPr/>
          <p:nvPr userDrawn="1"/>
        </p:nvSpPr>
        <p:spPr>
          <a:xfrm>
            <a:off x="11904324" y="0"/>
            <a:ext cx="287676" cy="6858000"/>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323372"/>
              </a:solidFill>
            </a:endParaRPr>
          </a:p>
        </p:txBody>
      </p:sp>
      <p:sp>
        <p:nvSpPr>
          <p:cNvPr id="13" name="Rectangle 12"/>
          <p:cNvSpPr/>
          <p:nvPr userDrawn="1"/>
        </p:nvSpPr>
        <p:spPr>
          <a:xfrm rot="16200000">
            <a:off x="5952162" y="-5664486"/>
            <a:ext cx="287676" cy="11616648"/>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323372"/>
              </a:solidFill>
            </a:endParaRPr>
          </a:p>
        </p:txBody>
      </p:sp>
      <p:sp>
        <p:nvSpPr>
          <p:cNvPr id="14" name="Rectangle 13"/>
          <p:cNvSpPr/>
          <p:nvPr userDrawn="1"/>
        </p:nvSpPr>
        <p:spPr>
          <a:xfrm rot="16200000">
            <a:off x="5952161" y="908542"/>
            <a:ext cx="287676" cy="11616648"/>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323372"/>
              </a:solidFill>
            </a:endParaRPr>
          </a:p>
        </p:txBody>
      </p:sp>
      <p:pic>
        <p:nvPicPr>
          <p:cNvPr id="15" name="Imag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50254" y="5676351"/>
            <a:ext cx="1454069" cy="896676"/>
          </a:xfrm>
          <a:prstGeom prst="rect">
            <a:avLst/>
          </a:prstGeom>
        </p:spPr>
      </p:pic>
      <p:sp>
        <p:nvSpPr>
          <p:cNvPr id="10" name="Titre 1"/>
          <p:cNvSpPr>
            <a:spLocks noGrp="1"/>
          </p:cNvSpPr>
          <p:nvPr>
            <p:ph type="title"/>
          </p:nvPr>
        </p:nvSpPr>
        <p:spPr>
          <a:xfrm>
            <a:off x="838200" y="365125"/>
            <a:ext cx="10515600" cy="1325563"/>
          </a:xfrm>
        </p:spPr>
        <p:txBody>
          <a:bodyPr>
            <a:normAutofit/>
          </a:bodyPr>
          <a:lstStyle>
            <a:lvl1pPr>
              <a:defRPr sz="2800" b="1">
                <a:solidFill>
                  <a:srgbClr val="323372"/>
                </a:solidFill>
                <a:latin typeface="Verdana" panose="020B0604030504040204" pitchFamily="34" charset="0"/>
                <a:ea typeface="Verdana" panose="020B0604030504040204" pitchFamily="34" charset="0"/>
              </a:defRPr>
            </a:lvl1pPr>
          </a:lstStyle>
          <a:p>
            <a:r>
              <a:rPr lang="fr-FR"/>
              <a:t>Modifiez le style du titre</a:t>
            </a:r>
            <a:endParaRPr lang="fr-FR" dirty="0"/>
          </a:p>
        </p:txBody>
      </p:sp>
      <p:sp>
        <p:nvSpPr>
          <p:cNvPr id="17" name="Espace réservé du contenu 2"/>
          <p:cNvSpPr>
            <a:spLocks noGrp="1"/>
          </p:cNvSpPr>
          <p:nvPr>
            <p:ph sz="half" idx="1"/>
          </p:nvPr>
        </p:nvSpPr>
        <p:spPr>
          <a:xfrm>
            <a:off x="838200" y="1825625"/>
            <a:ext cx="10515600" cy="435133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pic>
        <p:nvPicPr>
          <p:cNvPr id="18" name="Image 17">
            <a:extLst>
              <a:ext uri="{FF2B5EF4-FFF2-40B4-BE49-F238E27FC236}">
                <a16:creationId xmlns:a16="http://schemas.microsoft.com/office/drawing/2014/main" id="{D2DFB531-CACA-C14B-A721-C16ACD80F95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7674" y="5735726"/>
            <a:ext cx="771997" cy="771997"/>
          </a:xfrm>
          <a:prstGeom prst="rect">
            <a:avLst/>
          </a:prstGeom>
        </p:spPr>
      </p:pic>
    </p:spTree>
    <p:extLst>
      <p:ext uri="{BB962C8B-B14F-4D97-AF65-F5344CB8AC3E}">
        <p14:creationId xmlns:p14="http://schemas.microsoft.com/office/powerpoint/2010/main" val="2658807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defRPr sz="2800" b="1">
                <a:solidFill>
                  <a:srgbClr val="323372"/>
                </a:solidFill>
                <a:latin typeface="Verdana" panose="020B0604030504040204" pitchFamily="34" charset="0"/>
                <a:ea typeface="Verdana" panose="020B0604030504040204" pitchFamily="34" charset="0"/>
              </a:defRPr>
            </a:lvl1pPr>
          </a:lstStyle>
          <a:p>
            <a:r>
              <a:rPr lang="fr-FR"/>
              <a:t>Modifiez le style du titre</a:t>
            </a:r>
            <a:endParaRPr lang="fr-FR" dirty="0"/>
          </a:p>
        </p:txBody>
      </p:sp>
      <p:sp>
        <p:nvSpPr>
          <p:cNvPr id="3" name="Espace réservé du contenu 2"/>
          <p:cNvSpPr>
            <a:spLocks noGrp="1"/>
          </p:cNvSpPr>
          <p:nvPr>
            <p:ph sz="half" idx="1"/>
          </p:nvPr>
        </p:nvSpPr>
        <p:spPr>
          <a:xfrm>
            <a:off x="838200" y="1825625"/>
            <a:ext cx="5181600" cy="435133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contenu 3"/>
          <p:cNvSpPr>
            <a:spLocks noGrp="1"/>
          </p:cNvSpPr>
          <p:nvPr>
            <p:ph sz="half" idx="2"/>
          </p:nvPr>
        </p:nvSpPr>
        <p:spPr>
          <a:xfrm>
            <a:off x="6172200" y="1825625"/>
            <a:ext cx="5181600" cy="435133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8" name="Rectangle 7"/>
          <p:cNvSpPr/>
          <p:nvPr userDrawn="1"/>
        </p:nvSpPr>
        <p:spPr>
          <a:xfrm>
            <a:off x="0" y="0"/>
            <a:ext cx="287676" cy="6858000"/>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userDrawn="1"/>
        </p:nvSpPr>
        <p:spPr>
          <a:xfrm>
            <a:off x="11904324" y="0"/>
            <a:ext cx="287676" cy="6858000"/>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userDrawn="1"/>
        </p:nvSpPr>
        <p:spPr>
          <a:xfrm rot="16200000">
            <a:off x="5952162" y="-5664486"/>
            <a:ext cx="287676" cy="11616648"/>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userDrawn="1"/>
        </p:nvSpPr>
        <p:spPr>
          <a:xfrm rot="16200000">
            <a:off x="5952161" y="908542"/>
            <a:ext cx="287676" cy="11616648"/>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50254" y="5676351"/>
            <a:ext cx="1454069" cy="896676"/>
          </a:xfrm>
          <a:prstGeom prst="rect">
            <a:avLst/>
          </a:prstGeom>
        </p:spPr>
      </p:pic>
      <p:pic>
        <p:nvPicPr>
          <p:cNvPr id="14" name="Image 13">
            <a:extLst>
              <a:ext uri="{FF2B5EF4-FFF2-40B4-BE49-F238E27FC236}">
                <a16:creationId xmlns:a16="http://schemas.microsoft.com/office/drawing/2014/main" id="{FD6E6AE8-21AE-4946-9A31-6A57CCA1A88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7674" y="5735726"/>
            <a:ext cx="771997" cy="771997"/>
          </a:xfrm>
          <a:prstGeom prst="rect">
            <a:avLst/>
          </a:prstGeom>
        </p:spPr>
      </p:pic>
    </p:spTree>
    <p:extLst>
      <p:ext uri="{BB962C8B-B14F-4D97-AF65-F5344CB8AC3E}">
        <p14:creationId xmlns:p14="http://schemas.microsoft.com/office/powerpoint/2010/main" val="2083207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defRPr sz="2800" b="1">
                <a:solidFill>
                  <a:srgbClr val="323372"/>
                </a:solidFill>
                <a:latin typeface="Verdana" panose="020B0604030504040204" pitchFamily="34" charset="0"/>
                <a:ea typeface="Verdana" panose="020B0604030504040204" pitchFamily="34" charset="0"/>
              </a:defRPr>
            </a:lvl1pPr>
          </a:lstStyle>
          <a:p>
            <a:r>
              <a:rPr lang="fr-FR"/>
              <a:t>Modifiez le style du titre</a:t>
            </a:r>
            <a:endParaRPr lang="fr-FR" dirty="0"/>
          </a:p>
        </p:txBody>
      </p:sp>
      <p:sp>
        <p:nvSpPr>
          <p:cNvPr id="3" name="Espace réservé du contenu 2"/>
          <p:cNvSpPr>
            <a:spLocks noGrp="1"/>
          </p:cNvSpPr>
          <p:nvPr>
            <p:ph sz="half" idx="1"/>
          </p:nvPr>
        </p:nvSpPr>
        <p:spPr>
          <a:xfrm>
            <a:off x="838200" y="1825625"/>
            <a:ext cx="5181600" cy="435133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contenu 3"/>
          <p:cNvSpPr>
            <a:spLocks noGrp="1"/>
          </p:cNvSpPr>
          <p:nvPr>
            <p:ph sz="half" idx="2"/>
          </p:nvPr>
        </p:nvSpPr>
        <p:spPr>
          <a:xfrm>
            <a:off x="6172200" y="1825625"/>
            <a:ext cx="5181600" cy="435133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8" name="Rectangle 7"/>
          <p:cNvSpPr/>
          <p:nvPr userDrawn="1"/>
        </p:nvSpPr>
        <p:spPr>
          <a:xfrm>
            <a:off x="0" y="0"/>
            <a:ext cx="287676" cy="6858000"/>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userDrawn="1"/>
        </p:nvSpPr>
        <p:spPr>
          <a:xfrm>
            <a:off x="11904324" y="0"/>
            <a:ext cx="287676" cy="6858000"/>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userDrawn="1"/>
        </p:nvSpPr>
        <p:spPr>
          <a:xfrm rot="16200000">
            <a:off x="5952162" y="-5664486"/>
            <a:ext cx="287676" cy="11616648"/>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userDrawn="1"/>
        </p:nvSpPr>
        <p:spPr>
          <a:xfrm rot="16200000">
            <a:off x="5952161" y="908542"/>
            <a:ext cx="287676" cy="11616648"/>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50254" y="5676351"/>
            <a:ext cx="1454069" cy="896676"/>
          </a:xfrm>
          <a:prstGeom prst="rect">
            <a:avLst/>
          </a:prstGeom>
        </p:spPr>
      </p:pic>
      <p:pic>
        <p:nvPicPr>
          <p:cNvPr id="14" name="Image 13">
            <a:extLst>
              <a:ext uri="{FF2B5EF4-FFF2-40B4-BE49-F238E27FC236}">
                <a16:creationId xmlns:a16="http://schemas.microsoft.com/office/drawing/2014/main" id="{D9E11883-D01D-1741-A702-01829B03C1F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7674" y="5735726"/>
            <a:ext cx="771997" cy="771997"/>
          </a:xfrm>
          <a:prstGeom prst="rect">
            <a:avLst/>
          </a:prstGeom>
        </p:spPr>
      </p:pic>
    </p:spTree>
    <p:extLst>
      <p:ext uri="{BB962C8B-B14F-4D97-AF65-F5344CB8AC3E}">
        <p14:creationId xmlns:p14="http://schemas.microsoft.com/office/powerpoint/2010/main" val="2744984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_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defRPr sz="2800" b="1">
                <a:solidFill>
                  <a:srgbClr val="323372"/>
                </a:solidFill>
                <a:latin typeface="Verdana" panose="020B0604030504040204" pitchFamily="34" charset="0"/>
                <a:ea typeface="Verdana" panose="020B0604030504040204" pitchFamily="34" charset="0"/>
              </a:defRPr>
            </a:lvl1pPr>
          </a:lstStyle>
          <a:p>
            <a:r>
              <a:rPr lang="fr-FR"/>
              <a:t>Modifiez le style du titre</a:t>
            </a:r>
            <a:endParaRPr lang="fr-FR" dirty="0"/>
          </a:p>
        </p:txBody>
      </p:sp>
      <p:sp>
        <p:nvSpPr>
          <p:cNvPr id="3" name="Espace réservé du contenu 2"/>
          <p:cNvSpPr>
            <a:spLocks noGrp="1"/>
          </p:cNvSpPr>
          <p:nvPr>
            <p:ph sz="half" idx="1"/>
          </p:nvPr>
        </p:nvSpPr>
        <p:spPr>
          <a:xfrm>
            <a:off x="838200" y="1825625"/>
            <a:ext cx="5181600" cy="435133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contenu 3"/>
          <p:cNvSpPr>
            <a:spLocks noGrp="1"/>
          </p:cNvSpPr>
          <p:nvPr>
            <p:ph sz="half" idx="2"/>
          </p:nvPr>
        </p:nvSpPr>
        <p:spPr>
          <a:xfrm>
            <a:off x="6172200" y="1825625"/>
            <a:ext cx="5181600" cy="435133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8" name="Rectangle 7"/>
          <p:cNvSpPr/>
          <p:nvPr userDrawn="1"/>
        </p:nvSpPr>
        <p:spPr>
          <a:xfrm>
            <a:off x="0" y="0"/>
            <a:ext cx="287676" cy="6858000"/>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userDrawn="1"/>
        </p:nvSpPr>
        <p:spPr>
          <a:xfrm>
            <a:off x="11904324" y="0"/>
            <a:ext cx="287676" cy="6858000"/>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userDrawn="1"/>
        </p:nvSpPr>
        <p:spPr>
          <a:xfrm rot="16200000">
            <a:off x="5952162" y="-5664486"/>
            <a:ext cx="287676" cy="11616648"/>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userDrawn="1"/>
        </p:nvSpPr>
        <p:spPr>
          <a:xfrm rot="16200000">
            <a:off x="5952161" y="908542"/>
            <a:ext cx="287676" cy="11616648"/>
          </a:xfrm>
          <a:prstGeom prst="rect">
            <a:avLst/>
          </a:prstGeom>
          <a:solidFill>
            <a:srgbClr val="3233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50254" y="5676351"/>
            <a:ext cx="1454069" cy="896676"/>
          </a:xfrm>
          <a:prstGeom prst="rect">
            <a:avLst/>
          </a:prstGeom>
        </p:spPr>
      </p:pic>
      <p:pic>
        <p:nvPicPr>
          <p:cNvPr id="14" name="Image 13">
            <a:extLst>
              <a:ext uri="{FF2B5EF4-FFF2-40B4-BE49-F238E27FC236}">
                <a16:creationId xmlns:a16="http://schemas.microsoft.com/office/drawing/2014/main" id="{E777F586-D3F7-EC4F-B6BC-89C4C0B7103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7674" y="5735726"/>
            <a:ext cx="771997" cy="771997"/>
          </a:xfrm>
          <a:prstGeom prst="rect">
            <a:avLst/>
          </a:prstGeom>
        </p:spPr>
      </p:pic>
    </p:spTree>
    <p:extLst>
      <p:ext uri="{BB962C8B-B14F-4D97-AF65-F5344CB8AC3E}">
        <p14:creationId xmlns:p14="http://schemas.microsoft.com/office/powerpoint/2010/main" val="3952431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normAutofit/>
          </a:bodyPr>
          <a:lstStyle>
            <a:lvl1pPr>
              <a:defRPr sz="2800" b="1">
                <a:solidFill>
                  <a:srgbClr val="323372"/>
                </a:solidFill>
                <a:latin typeface="Verdana" panose="020B0604030504040204" pitchFamily="34" charset="0"/>
                <a:ea typeface="Verdana" panose="020B0604030504040204" pitchFamily="34" charset="0"/>
              </a:defRPr>
            </a:lvl1pPr>
          </a:lstStyle>
          <a:p>
            <a:r>
              <a:rPr lang="fr-FR"/>
              <a:t>Modifiez le style du titre</a:t>
            </a:r>
            <a:endParaRPr lang="fr-FR" dirty="0"/>
          </a:p>
        </p:txBody>
      </p:sp>
      <p:sp>
        <p:nvSpPr>
          <p:cNvPr id="3" name="Espace réservé du texte 2"/>
          <p:cNvSpPr>
            <a:spLocks noGrp="1"/>
          </p:cNvSpPr>
          <p:nvPr>
            <p:ph type="body" idx="1"/>
          </p:nvPr>
        </p:nvSpPr>
        <p:spPr>
          <a:xfrm>
            <a:off x="839788" y="1681163"/>
            <a:ext cx="5157787" cy="823912"/>
          </a:xfrm>
        </p:spPr>
        <p:txBody>
          <a:bodyPr anchor="b">
            <a:normAutofit/>
          </a:bodyPr>
          <a:lstStyle>
            <a:lvl1pPr marL="0" indent="0">
              <a:buNone/>
              <a:defRPr sz="1600" b="1">
                <a:solidFill>
                  <a:srgbClr val="CCCB00"/>
                </a:solidFill>
                <a:latin typeface="Verdana" panose="020B0604030504040204" pitchFamily="34" charset="0"/>
                <a:ea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u texte 4"/>
          <p:cNvSpPr>
            <a:spLocks noGrp="1"/>
          </p:cNvSpPr>
          <p:nvPr>
            <p:ph type="body" sz="quarter" idx="3"/>
          </p:nvPr>
        </p:nvSpPr>
        <p:spPr>
          <a:xfrm>
            <a:off x="6172200" y="1681163"/>
            <a:ext cx="5183188" cy="823912"/>
          </a:xfrm>
        </p:spPr>
        <p:txBody>
          <a:bodyPr anchor="b">
            <a:normAutofit/>
          </a:bodyPr>
          <a:lstStyle>
            <a:lvl1pPr marL="0" indent="0">
              <a:buNone/>
              <a:defRPr sz="1600" b="1">
                <a:solidFill>
                  <a:srgbClr val="CCCB00"/>
                </a:solidFill>
                <a:latin typeface="Verdana" panose="020B0604030504040204" pitchFamily="34" charset="0"/>
                <a:ea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0" name="Rectangle 9"/>
          <p:cNvSpPr/>
          <p:nvPr userDrawn="1"/>
        </p:nvSpPr>
        <p:spPr>
          <a:xfrm>
            <a:off x="0" y="0"/>
            <a:ext cx="287676" cy="6858000"/>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userDrawn="1"/>
        </p:nvSpPr>
        <p:spPr>
          <a:xfrm>
            <a:off x="11904324" y="0"/>
            <a:ext cx="287676" cy="6858000"/>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rot="16200000">
            <a:off x="5952162" y="-5664486"/>
            <a:ext cx="287676" cy="11616648"/>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userDrawn="1"/>
        </p:nvSpPr>
        <p:spPr>
          <a:xfrm rot="16200000">
            <a:off x="5952161" y="908542"/>
            <a:ext cx="287676" cy="11616648"/>
          </a:xfrm>
          <a:prstGeom prst="rect">
            <a:avLst/>
          </a:prstGeom>
          <a:solidFill>
            <a:srgbClr val="0C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50254" y="5676351"/>
            <a:ext cx="1454069" cy="896676"/>
          </a:xfrm>
          <a:prstGeom prst="rect">
            <a:avLst/>
          </a:prstGeom>
        </p:spPr>
      </p:pic>
      <p:pic>
        <p:nvPicPr>
          <p:cNvPr id="16" name="Image 15">
            <a:extLst>
              <a:ext uri="{FF2B5EF4-FFF2-40B4-BE49-F238E27FC236}">
                <a16:creationId xmlns:a16="http://schemas.microsoft.com/office/drawing/2014/main" id="{7DA32A59-057A-6D4B-94B5-C1E04FBE128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7674" y="5735726"/>
            <a:ext cx="771997" cy="771997"/>
          </a:xfrm>
          <a:prstGeom prst="rect">
            <a:avLst/>
          </a:prstGeom>
        </p:spPr>
      </p:pic>
    </p:spTree>
    <p:extLst>
      <p:ext uri="{BB962C8B-B14F-4D97-AF65-F5344CB8AC3E}">
        <p14:creationId xmlns:p14="http://schemas.microsoft.com/office/powerpoint/2010/main" val="362464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1_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normAutofit/>
          </a:bodyPr>
          <a:lstStyle>
            <a:lvl1pPr>
              <a:defRPr sz="2800" b="1">
                <a:solidFill>
                  <a:srgbClr val="323372"/>
                </a:solidFill>
                <a:latin typeface="Verdana" panose="020B0604030504040204" pitchFamily="34" charset="0"/>
                <a:ea typeface="Verdana" panose="020B0604030504040204" pitchFamily="34" charset="0"/>
              </a:defRPr>
            </a:lvl1pPr>
          </a:lstStyle>
          <a:p>
            <a:r>
              <a:rPr lang="fr-FR"/>
              <a:t>Modifiez le style du titre</a:t>
            </a:r>
            <a:endParaRPr lang="fr-FR" dirty="0"/>
          </a:p>
        </p:txBody>
      </p:sp>
      <p:sp>
        <p:nvSpPr>
          <p:cNvPr id="3" name="Espace réservé du texte 2"/>
          <p:cNvSpPr>
            <a:spLocks noGrp="1"/>
          </p:cNvSpPr>
          <p:nvPr>
            <p:ph type="body" idx="1"/>
          </p:nvPr>
        </p:nvSpPr>
        <p:spPr>
          <a:xfrm>
            <a:off x="839788" y="1681163"/>
            <a:ext cx="5157787" cy="823912"/>
          </a:xfrm>
        </p:spPr>
        <p:txBody>
          <a:bodyPr anchor="b">
            <a:normAutofit/>
          </a:bodyPr>
          <a:lstStyle>
            <a:lvl1pPr marL="0" indent="0">
              <a:buNone/>
              <a:defRPr sz="1600" b="1">
                <a:solidFill>
                  <a:srgbClr val="CCCB00"/>
                </a:solidFill>
                <a:latin typeface="Verdana" panose="020B0604030504040204" pitchFamily="34" charset="0"/>
                <a:ea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u texte 4"/>
          <p:cNvSpPr>
            <a:spLocks noGrp="1"/>
          </p:cNvSpPr>
          <p:nvPr>
            <p:ph type="body" sz="quarter" idx="3"/>
          </p:nvPr>
        </p:nvSpPr>
        <p:spPr>
          <a:xfrm>
            <a:off x="6172200" y="1681163"/>
            <a:ext cx="5183188" cy="823912"/>
          </a:xfrm>
        </p:spPr>
        <p:txBody>
          <a:bodyPr anchor="b">
            <a:normAutofit/>
          </a:bodyPr>
          <a:lstStyle>
            <a:lvl1pPr marL="0" indent="0">
              <a:buNone/>
              <a:defRPr sz="1600" b="1">
                <a:solidFill>
                  <a:srgbClr val="CCCB00"/>
                </a:solidFill>
                <a:latin typeface="Verdana" panose="020B0604030504040204" pitchFamily="34" charset="0"/>
                <a:ea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normAutofit/>
          </a:bodyPr>
          <a:lstStyle>
            <a:lvl1pPr>
              <a:defRPr sz="1600">
                <a:latin typeface="Verdana" panose="020B0604030504040204" pitchFamily="34" charset="0"/>
                <a:ea typeface="Verdana" panose="020B0604030504040204" pitchFamily="34" charset="0"/>
              </a:defRPr>
            </a:lvl1pPr>
            <a:lvl2pPr>
              <a:defRPr sz="1400">
                <a:latin typeface="Verdana" panose="020B0604030504040204" pitchFamily="34" charset="0"/>
                <a:ea typeface="Verdana" panose="020B0604030504040204" pitchFamily="34" charset="0"/>
              </a:defRPr>
            </a:lvl2pPr>
            <a:lvl3pPr>
              <a:defRPr sz="1200">
                <a:latin typeface="Verdana" panose="020B0604030504040204" pitchFamily="34" charset="0"/>
                <a:ea typeface="Verdana" panose="020B0604030504040204" pitchFamily="34" charset="0"/>
              </a:defRPr>
            </a:lvl3pPr>
            <a:lvl4pPr>
              <a:defRPr sz="1100">
                <a:latin typeface="Verdana" panose="020B0604030504040204" pitchFamily="34" charset="0"/>
                <a:ea typeface="Verdana" panose="020B0604030504040204" pitchFamily="34" charset="0"/>
              </a:defRPr>
            </a:lvl4pPr>
            <a:lvl5pPr>
              <a:defRPr sz="1100">
                <a:latin typeface="Verdana" panose="020B0604030504040204" pitchFamily="34" charset="0"/>
                <a:ea typeface="Verdana" panose="020B060403050404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0" name="Rectangle 9"/>
          <p:cNvSpPr/>
          <p:nvPr userDrawn="1"/>
        </p:nvSpPr>
        <p:spPr>
          <a:xfrm>
            <a:off x="0" y="0"/>
            <a:ext cx="287676" cy="6858000"/>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userDrawn="1"/>
        </p:nvSpPr>
        <p:spPr>
          <a:xfrm>
            <a:off x="11904324" y="0"/>
            <a:ext cx="287676" cy="6858000"/>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rot="16200000">
            <a:off x="5952162" y="-5664486"/>
            <a:ext cx="287676" cy="11616648"/>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userDrawn="1"/>
        </p:nvSpPr>
        <p:spPr>
          <a:xfrm rot="16200000">
            <a:off x="5952161" y="908542"/>
            <a:ext cx="287676" cy="11616648"/>
          </a:xfrm>
          <a:prstGeom prst="rect">
            <a:avLst/>
          </a:prstGeom>
          <a:solidFill>
            <a:srgbClr val="CCC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50254" y="5676351"/>
            <a:ext cx="1454069" cy="896676"/>
          </a:xfrm>
          <a:prstGeom prst="rect">
            <a:avLst/>
          </a:prstGeom>
        </p:spPr>
      </p:pic>
      <p:pic>
        <p:nvPicPr>
          <p:cNvPr id="16" name="Image 15">
            <a:extLst>
              <a:ext uri="{FF2B5EF4-FFF2-40B4-BE49-F238E27FC236}">
                <a16:creationId xmlns:a16="http://schemas.microsoft.com/office/drawing/2014/main" id="{066EA8C2-469E-7C40-B230-CF728FFAD91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7674" y="5735726"/>
            <a:ext cx="771997" cy="771997"/>
          </a:xfrm>
          <a:prstGeom prst="rect">
            <a:avLst/>
          </a:prstGeom>
        </p:spPr>
      </p:pic>
    </p:spTree>
    <p:extLst>
      <p:ext uri="{BB962C8B-B14F-4D97-AF65-F5344CB8AC3E}">
        <p14:creationId xmlns:p14="http://schemas.microsoft.com/office/powerpoint/2010/main" val="343485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CEB845-E156-420A-9D39-9A1C493923B9}" type="slidenum">
              <a:rPr lang="fr-FR" smtClean="0"/>
              <a:t>‹N°›</a:t>
            </a:fld>
            <a:endParaRPr lang="fr-FR"/>
          </a:p>
        </p:txBody>
      </p:sp>
    </p:spTree>
    <p:extLst>
      <p:ext uri="{BB962C8B-B14F-4D97-AF65-F5344CB8AC3E}">
        <p14:creationId xmlns:p14="http://schemas.microsoft.com/office/powerpoint/2010/main" val="23103605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 id="2147483667" r:id="rId4"/>
    <p:sldLayoutId id="2147483664" r:id="rId5"/>
    <p:sldLayoutId id="2147483668" r:id="rId6"/>
    <p:sldLayoutId id="2147483669" r:id="rId7"/>
    <p:sldLayoutId id="2147483665" r:id="rId8"/>
    <p:sldLayoutId id="2147483670" r:id="rId9"/>
    <p:sldLayoutId id="2147483671"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trophees@universite-esante.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Trophées de la e-santé </a:t>
            </a:r>
            <a:r>
              <a:rPr lang="fr-FR" dirty="0" smtClean="0"/>
              <a:t>2025</a:t>
            </a:r>
            <a:endParaRPr lang="fr-FR" dirty="0"/>
          </a:p>
        </p:txBody>
      </p:sp>
      <p:sp>
        <p:nvSpPr>
          <p:cNvPr id="3" name="Sous-titre 2"/>
          <p:cNvSpPr>
            <a:spLocks noGrp="1"/>
          </p:cNvSpPr>
          <p:nvPr>
            <p:ph type="subTitle" idx="1"/>
          </p:nvPr>
        </p:nvSpPr>
        <p:spPr/>
        <p:txBody>
          <a:bodyPr/>
          <a:lstStyle/>
          <a:p>
            <a:r>
              <a:rPr lang="fr-FR" dirty="0"/>
              <a:t>Dossier de Candidature</a:t>
            </a:r>
          </a:p>
        </p:txBody>
      </p:sp>
      <p:sp>
        <p:nvSpPr>
          <p:cNvPr id="4" name="Cadre 3"/>
          <p:cNvSpPr/>
          <p:nvPr/>
        </p:nvSpPr>
        <p:spPr>
          <a:xfrm>
            <a:off x="0" y="0"/>
            <a:ext cx="12192000" cy="6858000"/>
          </a:xfrm>
          <a:prstGeom prst="frame">
            <a:avLst/>
          </a:prstGeom>
          <a:solidFill>
            <a:srgbClr val="0C99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7" name="Image 6"/>
          <p:cNvPicPr/>
          <p:nvPr/>
        </p:nvPicPr>
        <p:blipFill>
          <a:blip r:embed="rId2" cstate="print">
            <a:extLst>
              <a:ext uri="{28A0092B-C50C-407E-A947-70E740481C1C}">
                <a14:useLocalDpi xmlns:a14="http://schemas.microsoft.com/office/drawing/2010/main" val="0"/>
              </a:ext>
            </a:extLst>
          </a:blip>
          <a:stretch>
            <a:fillRect/>
          </a:stretch>
        </p:blipFill>
        <p:spPr>
          <a:xfrm>
            <a:off x="9852872" y="4557818"/>
            <a:ext cx="1210310" cy="1210310"/>
          </a:xfrm>
          <a:prstGeom prst="rect">
            <a:avLst/>
          </a:prstGeom>
        </p:spPr>
      </p:pic>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5725" y="955038"/>
            <a:ext cx="3053081" cy="2035387"/>
          </a:xfrm>
          <a:prstGeom prst="rect">
            <a:avLst/>
          </a:prstGeom>
        </p:spPr>
      </p:pic>
    </p:spTree>
    <p:extLst>
      <p:ext uri="{BB962C8B-B14F-4D97-AF65-F5344CB8AC3E}">
        <p14:creationId xmlns:p14="http://schemas.microsoft.com/office/powerpoint/2010/main" val="6171644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cs typeface="Times New Roman" panose="02020603050405020304" pitchFamily="18" charset="0"/>
              </a:rPr>
              <a:t>Scénario d’usage</a:t>
            </a:r>
            <a:endParaRPr lang="fr-FR" dirty="0"/>
          </a:p>
        </p:txBody>
      </p:sp>
      <p:sp>
        <p:nvSpPr>
          <p:cNvPr id="3" name="Espace réservé du contenu 2"/>
          <p:cNvSpPr>
            <a:spLocks noGrp="1"/>
          </p:cNvSpPr>
          <p:nvPr>
            <p:ph sz="half" idx="1"/>
          </p:nvPr>
        </p:nvSpPr>
        <p:spPr>
          <a:xfrm>
            <a:off x="911352" y="1450721"/>
            <a:ext cx="10515600" cy="4351338"/>
          </a:xfrm>
        </p:spPr>
        <p:txBody>
          <a:bodyPr>
            <a:normAutofit/>
          </a:bodyPr>
          <a:lstStyle/>
          <a:p>
            <a:pPr marL="0" indent="0">
              <a:buNone/>
            </a:pPr>
            <a:r>
              <a:rPr lang="fr-FR" sz="1200" i="1" dirty="0">
                <a:latin typeface="Arial" panose="020B0604020202020204" pitchFamily="34" charset="0"/>
                <a:cs typeface="Arial" panose="020B0604020202020204" pitchFamily="34" charset="0"/>
              </a:rPr>
              <a:t>Décrire et illustrer un ou des scénarios d’usages mettant en valeur le parcours client, toutes les parties prenantes (les utilisateurs finaux, les clients payants, les prescripteurs, les distributeurs…) ainsi que la temporalité (information avant-vente, vente, après-vente, fidélisation)</a:t>
            </a:r>
          </a:p>
          <a:p>
            <a:pPr marL="0" indent="0">
              <a:buNone/>
            </a:pPr>
            <a:r>
              <a:rPr lang="fr-FR" sz="1200" i="1" u="sng" dirty="0">
                <a:latin typeface="Arial" panose="020B0604020202020204" pitchFamily="34" charset="0"/>
                <a:cs typeface="Arial" panose="020B0604020202020204" pitchFamily="34" charset="0"/>
              </a:rPr>
              <a:t> L’objectif ici est de faire comprendre très schématiquement comment s’intègre l’innovation que vous portez dans la vie réelle et quels en sont les bénéfices visibles.</a:t>
            </a:r>
          </a:p>
          <a:p>
            <a:pPr marL="0" indent="0">
              <a:lnSpc>
                <a:spcPct val="100000"/>
              </a:lnSpc>
              <a:spcBef>
                <a:spcPts val="0"/>
              </a:spcBef>
              <a:buNone/>
            </a:pPr>
            <a:endParaRPr lang="fr-FR" sz="1200" dirty="0">
              <a:latin typeface="Arial" panose="020B0604020202020204" pitchFamily="34" charset="0"/>
              <a:cs typeface="Arial" panose="020B0604020202020204" pitchFamily="34" charset="0"/>
            </a:endParaRPr>
          </a:p>
        </p:txBody>
      </p:sp>
      <p:sp>
        <p:nvSpPr>
          <p:cNvPr id="5" name="Rectangle 4"/>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2"/>
          <a:stretch>
            <a:fillRect/>
          </a:stretch>
        </p:blipFill>
        <p:spPr>
          <a:xfrm>
            <a:off x="304725" y="5662359"/>
            <a:ext cx="860361" cy="860361"/>
          </a:xfrm>
          <a:prstGeom prst="rect">
            <a:avLst/>
          </a:prstGeom>
        </p:spPr>
      </p:pic>
    </p:spTree>
    <p:extLst>
      <p:ext uri="{BB962C8B-B14F-4D97-AF65-F5344CB8AC3E}">
        <p14:creationId xmlns:p14="http://schemas.microsoft.com/office/powerpoint/2010/main" val="35589539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cs typeface="Times New Roman" panose="02020603050405020304" pitchFamily="18" charset="0"/>
              </a:rPr>
              <a:t>Modèle économique</a:t>
            </a:r>
            <a:endParaRPr lang="fr-FR" dirty="0"/>
          </a:p>
        </p:txBody>
      </p:sp>
      <p:sp>
        <p:nvSpPr>
          <p:cNvPr id="3" name="Espace réservé du contenu 2"/>
          <p:cNvSpPr>
            <a:spLocks noGrp="1"/>
          </p:cNvSpPr>
          <p:nvPr>
            <p:ph sz="half" idx="1"/>
          </p:nvPr>
        </p:nvSpPr>
        <p:spPr>
          <a:xfrm>
            <a:off x="911352" y="1450721"/>
            <a:ext cx="10515600" cy="4351338"/>
          </a:xfrm>
        </p:spPr>
        <p:txBody>
          <a:bodyPr>
            <a:normAutofit/>
          </a:bodyPr>
          <a:lstStyle/>
          <a:p>
            <a:pPr marL="0" indent="0">
              <a:lnSpc>
                <a:spcPct val="100000"/>
              </a:lnSpc>
              <a:spcBef>
                <a:spcPts val="0"/>
              </a:spcBef>
              <a:buNone/>
            </a:pPr>
            <a:r>
              <a:rPr lang="fr-FR" sz="1200" b="1" i="1" dirty="0">
                <a:solidFill>
                  <a:srgbClr val="381A0A"/>
                </a:solidFill>
                <a:latin typeface="Arial" panose="020B0604020202020204" pitchFamily="34" charset="0"/>
                <a:cs typeface="Arial" panose="020B0604020202020204" pitchFamily="34" charset="0"/>
              </a:rPr>
              <a:t>Les éléments attendus portent principalement sur :</a:t>
            </a:r>
          </a:p>
          <a:p>
            <a:pPr marL="0" indent="0">
              <a:lnSpc>
                <a:spcPct val="100000"/>
              </a:lnSpc>
              <a:spcBef>
                <a:spcPts val="0"/>
              </a:spcBef>
              <a:buNone/>
            </a:pPr>
            <a:endParaRPr lang="fr-FR" sz="1200" b="1" i="1" dirty="0">
              <a:solidFill>
                <a:srgbClr val="381A0A"/>
              </a:solidFill>
              <a:latin typeface="Arial" panose="020B0604020202020204" pitchFamily="34" charset="0"/>
              <a:cs typeface="Arial" panose="020B0604020202020204" pitchFamily="34" charset="0"/>
            </a:endParaRPr>
          </a:p>
          <a:p>
            <a:pPr lvl="1"/>
            <a:r>
              <a:rPr lang="fr-FR" sz="1200" i="1" dirty="0">
                <a:latin typeface="Arial" panose="020B0604020202020204" pitchFamily="34" charset="0"/>
                <a:cs typeface="Arial" panose="020B0604020202020204" pitchFamily="34" charset="0"/>
              </a:rPr>
              <a:t>la clarté, la pertinence et la viabilité du modèle économique que vous proposez,</a:t>
            </a:r>
          </a:p>
          <a:p>
            <a:pPr lvl="1"/>
            <a:r>
              <a:rPr lang="fr-FR" sz="1200" i="1" dirty="0">
                <a:latin typeface="Arial" panose="020B0604020202020204" pitchFamily="34" charset="0"/>
                <a:cs typeface="Arial" panose="020B0604020202020204" pitchFamily="34" charset="0"/>
              </a:rPr>
              <a:t>le positionnement du prix et sa justification,</a:t>
            </a:r>
          </a:p>
          <a:p>
            <a:pPr lvl="1"/>
            <a:r>
              <a:rPr lang="fr-FR" sz="1200" i="1" dirty="0">
                <a:latin typeface="Arial" panose="020B0604020202020204" pitchFamily="34" charset="0"/>
                <a:cs typeface="Arial" panose="020B0604020202020204" pitchFamily="34" charset="0"/>
              </a:rPr>
              <a:t>les éléments facilitant l’acceptation par les clients.</a:t>
            </a:r>
          </a:p>
          <a:p>
            <a:pPr marL="457200" lvl="1" indent="0">
              <a:buNone/>
            </a:pPr>
            <a:endParaRPr lang="fr-FR" sz="1200" i="1" dirty="0">
              <a:latin typeface="Arial" panose="020B0604020202020204" pitchFamily="34" charset="0"/>
              <a:cs typeface="Arial" panose="020B0604020202020204" pitchFamily="34" charset="0"/>
            </a:endParaRPr>
          </a:p>
          <a:p>
            <a:pPr marL="0" indent="0">
              <a:lnSpc>
                <a:spcPct val="100000"/>
              </a:lnSpc>
              <a:spcBef>
                <a:spcPts val="0"/>
              </a:spcBef>
              <a:buNone/>
            </a:pP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p:txBody>
      </p:sp>
      <p:sp>
        <p:nvSpPr>
          <p:cNvPr id="5" name="Rectangle 4"/>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2"/>
          <a:stretch>
            <a:fillRect/>
          </a:stretch>
        </p:blipFill>
        <p:spPr>
          <a:xfrm>
            <a:off x="297879" y="5692912"/>
            <a:ext cx="860361" cy="860361"/>
          </a:xfrm>
          <a:prstGeom prst="rect">
            <a:avLst/>
          </a:prstGeom>
        </p:spPr>
      </p:pic>
    </p:spTree>
    <p:extLst>
      <p:ext uri="{BB962C8B-B14F-4D97-AF65-F5344CB8AC3E}">
        <p14:creationId xmlns:p14="http://schemas.microsoft.com/office/powerpoint/2010/main" val="11891043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cs typeface="Times New Roman" panose="02020603050405020304" pitchFamily="18" charset="0"/>
              </a:rPr>
              <a:t>Stratégie de développement</a:t>
            </a:r>
            <a:endParaRPr lang="fr-FR" dirty="0"/>
          </a:p>
        </p:txBody>
      </p:sp>
      <p:sp>
        <p:nvSpPr>
          <p:cNvPr id="3" name="Espace réservé du contenu 2"/>
          <p:cNvSpPr>
            <a:spLocks noGrp="1"/>
          </p:cNvSpPr>
          <p:nvPr>
            <p:ph sz="half" idx="1"/>
          </p:nvPr>
        </p:nvSpPr>
        <p:spPr>
          <a:xfrm>
            <a:off x="911352" y="1450721"/>
            <a:ext cx="10515600" cy="4351338"/>
          </a:xfrm>
        </p:spPr>
        <p:txBody>
          <a:bodyPr>
            <a:normAutofit/>
          </a:bodyPr>
          <a:lstStyle/>
          <a:p>
            <a:pPr marL="0" indent="0">
              <a:lnSpc>
                <a:spcPct val="100000"/>
              </a:lnSpc>
              <a:spcBef>
                <a:spcPts val="0"/>
              </a:spcBef>
              <a:buNone/>
            </a:pPr>
            <a:r>
              <a:rPr lang="fr-FR" sz="1200" b="1" i="1" dirty="0">
                <a:solidFill>
                  <a:srgbClr val="381A0A"/>
                </a:solidFill>
                <a:latin typeface="Arial" panose="020B0604020202020204" pitchFamily="34" charset="0"/>
                <a:cs typeface="Arial" panose="020B0604020202020204" pitchFamily="34" charset="0"/>
              </a:rPr>
              <a:t>Les éléments attendus portent principalement sur :</a:t>
            </a:r>
          </a:p>
          <a:p>
            <a:pPr marL="0" indent="0">
              <a:lnSpc>
                <a:spcPct val="100000"/>
              </a:lnSpc>
              <a:spcBef>
                <a:spcPts val="0"/>
              </a:spcBef>
              <a:buNone/>
            </a:pPr>
            <a:endParaRPr lang="fr-FR" sz="1200" i="1" dirty="0">
              <a:highlight>
                <a:srgbClr val="FFFFFF"/>
              </a:highlight>
              <a:latin typeface="Arial" panose="020B0604020202020204" pitchFamily="34" charset="0"/>
              <a:cs typeface="Arial" panose="020B0604020202020204" pitchFamily="34" charset="0"/>
            </a:endParaRPr>
          </a:p>
          <a:p>
            <a:pPr lvl="0"/>
            <a:r>
              <a:rPr lang="fr-FR" sz="1200" i="1" dirty="0">
                <a:latin typeface="Arial" panose="020B0604020202020204" pitchFamily="34" charset="0"/>
                <a:cs typeface="Arial" panose="020B0604020202020204" pitchFamily="34" charset="0"/>
              </a:rPr>
              <a:t>la cohérence de votre stratégie d’accès au marché, </a:t>
            </a:r>
          </a:p>
          <a:p>
            <a:pPr lvl="0"/>
            <a:r>
              <a:rPr lang="fr-FR" sz="1200" i="1" dirty="0">
                <a:latin typeface="Arial" panose="020B0604020202020204" pitchFamily="34" charset="0"/>
                <a:cs typeface="Arial" panose="020B0604020202020204" pitchFamily="34" charset="0"/>
              </a:rPr>
              <a:t>la pertinence de votre programme expérimental (déjà réalisé ou à venir),</a:t>
            </a:r>
          </a:p>
          <a:p>
            <a:pPr lvl="0"/>
            <a:r>
              <a:rPr lang="fr-FR" sz="1200" i="1" dirty="0">
                <a:latin typeface="Arial" panose="020B0604020202020204" pitchFamily="34" charset="0"/>
                <a:cs typeface="Arial" panose="020B0604020202020204" pitchFamily="34" charset="0"/>
              </a:rPr>
              <a:t>la maitrise des aspects réglementaires liés à votre innovation  ,</a:t>
            </a:r>
          </a:p>
          <a:p>
            <a:pPr lvl="0"/>
            <a:r>
              <a:rPr lang="fr-FR" sz="1200" i="1" dirty="0">
                <a:latin typeface="Arial" panose="020B0604020202020204" pitchFamily="34" charset="0"/>
                <a:cs typeface="Arial" panose="020B0604020202020204" pitchFamily="34" charset="0"/>
              </a:rPr>
              <a:t>l’identification des risques et de votre capacité à y faire face efficacement,</a:t>
            </a:r>
          </a:p>
          <a:p>
            <a:pPr lvl="0"/>
            <a:r>
              <a:rPr lang="fr-FR" sz="1200" i="1" dirty="0">
                <a:latin typeface="Arial" panose="020B0604020202020204" pitchFamily="34" charset="0"/>
                <a:cs typeface="Arial" panose="020B0604020202020204" pitchFamily="34" charset="0"/>
              </a:rPr>
              <a:t>les marques d’intérêt, performance commerciale de la solution si déjà en vente,</a:t>
            </a:r>
          </a:p>
          <a:p>
            <a:pPr lvl="0"/>
            <a:r>
              <a:rPr lang="fr-FR" sz="1200" i="1" dirty="0">
                <a:latin typeface="Arial" panose="020B0604020202020204" pitchFamily="34" charset="0"/>
                <a:cs typeface="Arial" panose="020B0604020202020204" pitchFamily="34" charset="0"/>
              </a:rPr>
              <a:t>les projections « plausibles » pour l’entreprise dans 3 ans en termes de part de marché, chiffre d’affaire et ressources humaines.</a:t>
            </a:r>
          </a:p>
          <a:p>
            <a:pPr marL="0" indent="0">
              <a:lnSpc>
                <a:spcPct val="100000"/>
              </a:lnSpc>
              <a:spcBef>
                <a:spcPts val="0"/>
              </a:spcBef>
              <a:buNone/>
            </a:pPr>
            <a:endParaRPr lang="fr-FR" sz="1200" i="1" dirty="0">
              <a:highlight>
                <a:srgbClr val="FFFFFF"/>
              </a:highlight>
              <a:latin typeface="Arial" panose="020B0604020202020204" pitchFamily="34" charset="0"/>
              <a:cs typeface="Arial" panose="020B0604020202020204" pitchFamily="34" charset="0"/>
            </a:endParaRPr>
          </a:p>
          <a:p>
            <a:pPr marL="0" indent="0">
              <a:lnSpc>
                <a:spcPct val="100000"/>
              </a:lnSpc>
              <a:spcBef>
                <a:spcPts val="0"/>
              </a:spcBef>
              <a:buNone/>
            </a:pPr>
            <a:endParaRPr lang="fr-FR" sz="1200" i="1" dirty="0">
              <a:highlight>
                <a:srgbClr val="FFFFFF"/>
              </a:highlight>
              <a:latin typeface="Arial" panose="020B0604020202020204" pitchFamily="34" charset="0"/>
              <a:cs typeface="Arial" panose="020B0604020202020204" pitchFamily="34" charset="0"/>
            </a:endParaRPr>
          </a:p>
          <a:p>
            <a:pPr marL="0" indent="0">
              <a:lnSpc>
                <a:spcPct val="100000"/>
              </a:lnSpc>
              <a:spcBef>
                <a:spcPts val="0"/>
              </a:spcBef>
              <a:buNone/>
            </a:pPr>
            <a:r>
              <a:rPr lang="fr-FR" sz="1200" i="1" dirty="0">
                <a:highlight>
                  <a:srgbClr val="FFFFFF"/>
                </a:highlight>
                <a:latin typeface="Arial" panose="020B0604020202020204" pitchFamily="34" charset="0"/>
                <a:cs typeface="Arial" panose="020B0604020202020204" pitchFamily="34" charset="0"/>
              </a:rPr>
              <a:t>Pour illustrer la stratégie vous avez la p</a:t>
            </a:r>
            <a:r>
              <a:rPr lang="fr-FR" sz="1200" i="1" dirty="0">
                <a:latin typeface="Arial" panose="020B0604020202020204" pitchFamily="34" charset="0"/>
                <a:cs typeface="Arial" panose="020B0604020202020204" pitchFamily="34" charset="0"/>
              </a:rPr>
              <a:t>ossibilité de présenter les prochaines étapes clés de votre développement sur une frise chronologique détaillée </a:t>
            </a:r>
            <a:r>
              <a:rPr lang="fr-FR" sz="1200" i="1" u="sng" dirty="0">
                <a:latin typeface="Arial" panose="020B0604020202020204" pitchFamily="34" charset="0"/>
                <a:cs typeface="Arial" panose="020B0604020202020204" pitchFamily="34" charset="0"/>
              </a:rPr>
              <a:t>commençant à ce jour et courant sur les 2 prochaines années minimum</a:t>
            </a:r>
          </a:p>
          <a:p>
            <a:pPr marL="0" indent="0">
              <a:lnSpc>
                <a:spcPct val="100000"/>
              </a:lnSpc>
              <a:spcBef>
                <a:spcPts val="0"/>
              </a:spcBef>
              <a:buNone/>
            </a:pPr>
            <a:endParaRPr lang="fr-FR" sz="1200" dirty="0">
              <a:latin typeface="Arial" panose="020B0604020202020204" pitchFamily="34" charset="0"/>
              <a:cs typeface="Arial" panose="020B0604020202020204" pitchFamily="34" charset="0"/>
            </a:endParaRPr>
          </a:p>
          <a:p>
            <a:pPr marL="0" indent="0">
              <a:buNone/>
            </a:pPr>
            <a:endParaRPr lang="fr-FR" sz="1200" dirty="0">
              <a:latin typeface="Arial" panose="020B0604020202020204" pitchFamily="34" charset="0"/>
              <a:cs typeface="Arial" panose="020B0604020202020204" pitchFamily="34" charset="0"/>
            </a:endParaRPr>
          </a:p>
        </p:txBody>
      </p:sp>
      <p:sp>
        <p:nvSpPr>
          <p:cNvPr id="5" name="Rectangle 4"/>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2"/>
          <a:stretch>
            <a:fillRect/>
          </a:stretch>
        </p:blipFill>
        <p:spPr>
          <a:xfrm>
            <a:off x="297879" y="5614945"/>
            <a:ext cx="860361" cy="860361"/>
          </a:xfrm>
          <a:prstGeom prst="rect">
            <a:avLst/>
          </a:prstGeom>
        </p:spPr>
      </p:pic>
    </p:spTree>
    <p:extLst>
      <p:ext uri="{BB962C8B-B14F-4D97-AF65-F5344CB8AC3E}">
        <p14:creationId xmlns:p14="http://schemas.microsoft.com/office/powerpoint/2010/main" val="1633083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cs typeface="Times New Roman" panose="02020603050405020304" pitchFamily="18" charset="0"/>
              </a:rPr>
              <a:t>Capacité entrepreneuriale</a:t>
            </a:r>
            <a:endParaRPr lang="fr-FR" dirty="0"/>
          </a:p>
        </p:txBody>
      </p:sp>
      <p:sp>
        <p:nvSpPr>
          <p:cNvPr id="3" name="Espace réservé du contenu 2"/>
          <p:cNvSpPr>
            <a:spLocks noGrp="1"/>
          </p:cNvSpPr>
          <p:nvPr>
            <p:ph sz="half" idx="1"/>
          </p:nvPr>
        </p:nvSpPr>
        <p:spPr>
          <a:xfrm>
            <a:off x="911352" y="1450721"/>
            <a:ext cx="10515600" cy="4351338"/>
          </a:xfrm>
        </p:spPr>
        <p:txBody>
          <a:bodyPr>
            <a:normAutofit/>
          </a:bodyPr>
          <a:lstStyle/>
          <a:p>
            <a:pPr marL="0" indent="0">
              <a:lnSpc>
                <a:spcPct val="100000"/>
              </a:lnSpc>
              <a:spcBef>
                <a:spcPts val="0"/>
              </a:spcBef>
              <a:buNone/>
            </a:pPr>
            <a:r>
              <a:rPr lang="fr-FR" sz="1200" b="1" i="1" dirty="0">
                <a:solidFill>
                  <a:srgbClr val="381A0A"/>
                </a:solidFill>
                <a:latin typeface="Arial" panose="020B0604020202020204" pitchFamily="34" charset="0"/>
                <a:cs typeface="Arial" panose="020B0604020202020204" pitchFamily="34" charset="0"/>
              </a:rPr>
              <a:t>Les éléments attendus portent principalement sur :</a:t>
            </a:r>
          </a:p>
          <a:p>
            <a:pPr marL="0" indent="0">
              <a:lnSpc>
                <a:spcPct val="100000"/>
              </a:lnSpc>
              <a:spcBef>
                <a:spcPts val="0"/>
              </a:spcBef>
              <a:buNone/>
            </a:pPr>
            <a:endParaRPr lang="fr-FR" sz="1200" dirty="0">
              <a:latin typeface="Arial" panose="020B0604020202020204" pitchFamily="34" charset="0"/>
              <a:cs typeface="Arial" panose="020B0604020202020204" pitchFamily="34" charset="0"/>
            </a:endParaRPr>
          </a:p>
          <a:p>
            <a:pPr lvl="0"/>
            <a:r>
              <a:rPr lang="fr-FR" sz="1200" i="1" dirty="0">
                <a:latin typeface="Arial" panose="020B0604020202020204" pitchFamily="34" charset="0"/>
                <a:cs typeface="Arial" panose="020B0604020202020204" pitchFamily="34" charset="0"/>
              </a:rPr>
              <a:t>la composition de l’équipe portant le projet, </a:t>
            </a:r>
          </a:p>
          <a:p>
            <a:pPr lvl="0"/>
            <a:r>
              <a:rPr lang="fr-FR" sz="1200" i="1" dirty="0">
                <a:latin typeface="Arial" panose="020B0604020202020204" pitchFamily="34" charset="0"/>
                <a:cs typeface="Arial" panose="020B0604020202020204" pitchFamily="34" charset="0"/>
              </a:rPr>
              <a:t>les compétences internes, leur complémentarité et la cohérence globale pour mener à bien le projet,</a:t>
            </a:r>
          </a:p>
          <a:p>
            <a:pPr lvl="0"/>
            <a:r>
              <a:rPr lang="fr-FR" sz="1200" i="1" dirty="0">
                <a:latin typeface="Arial" panose="020B0604020202020204" pitchFamily="34" charset="0"/>
                <a:cs typeface="Arial" panose="020B0604020202020204" pitchFamily="34" charset="0"/>
              </a:rPr>
              <a:t>les partenariats clés et les compétences externes et leur impact sur la solution et la stratégie.</a:t>
            </a:r>
          </a:p>
          <a:p>
            <a:pPr marL="0" indent="0">
              <a:lnSpc>
                <a:spcPct val="100000"/>
              </a:lnSpc>
              <a:spcBef>
                <a:spcPts val="0"/>
              </a:spcBef>
              <a:buNone/>
            </a:pPr>
            <a:endParaRPr lang="fr-FR" sz="1200" dirty="0">
              <a:latin typeface="Arial" panose="020B0604020202020204" pitchFamily="34" charset="0"/>
              <a:cs typeface="Arial" panose="020B0604020202020204" pitchFamily="34" charset="0"/>
            </a:endParaRPr>
          </a:p>
        </p:txBody>
      </p:sp>
      <p:sp>
        <p:nvSpPr>
          <p:cNvPr id="5" name="Rectangle 4"/>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2"/>
          <a:stretch>
            <a:fillRect/>
          </a:stretch>
        </p:blipFill>
        <p:spPr>
          <a:xfrm>
            <a:off x="297879" y="5662359"/>
            <a:ext cx="860361" cy="860361"/>
          </a:xfrm>
          <a:prstGeom prst="rect">
            <a:avLst/>
          </a:prstGeom>
        </p:spPr>
      </p:pic>
    </p:spTree>
    <p:extLst>
      <p:ext uri="{BB962C8B-B14F-4D97-AF65-F5344CB8AC3E}">
        <p14:creationId xmlns:p14="http://schemas.microsoft.com/office/powerpoint/2010/main" val="5183191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cs typeface="Times New Roman" panose="02020603050405020304" pitchFamily="18" charset="0"/>
              </a:rPr>
              <a:t>Prise en compte du développement durable de la part de l’entreprise</a:t>
            </a:r>
          </a:p>
        </p:txBody>
      </p:sp>
      <p:sp>
        <p:nvSpPr>
          <p:cNvPr id="3" name="Espace réservé du contenu 2"/>
          <p:cNvSpPr>
            <a:spLocks noGrp="1"/>
          </p:cNvSpPr>
          <p:nvPr>
            <p:ph sz="half" idx="1"/>
          </p:nvPr>
        </p:nvSpPr>
        <p:spPr>
          <a:xfrm>
            <a:off x="911352" y="1450721"/>
            <a:ext cx="10515600" cy="4351338"/>
          </a:xfrm>
        </p:spPr>
        <p:txBody>
          <a:bodyPr>
            <a:normAutofit/>
          </a:bodyPr>
          <a:lstStyle/>
          <a:p>
            <a:pPr marL="0" indent="0">
              <a:buNone/>
            </a:pPr>
            <a:r>
              <a:rPr lang="fr-FR" sz="1200" b="1" i="1" dirty="0">
                <a:solidFill>
                  <a:srgbClr val="381A0A"/>
                </a:solidFill>
                <a:latin typeface="Arial" panose="020B0604020202020204" pitchFamily="34" charset="0"/>
                <a:cs typeface="Arial" panose="020B0604020202020204" pitchFamily="34" charset="0"/>
              </a:rPr>
              <a:t>Les éléments attendus portent principalement sur :</a:t>
            </a:r>
          </a:p>
          <a:p>
            <a:pPr lvl="0"/>
            <a:r>
              <a:rPr lang="fr-FR" sz="1100" i="1" dirty="0" smtClean="0"/>
              <a:t>La description des bénéfices immédiats de l’innovation sur les plans sociaux et/ou environnementaux</a:t>
            </a:r>
          </a:p>
          <a:p>
            <a:pPr lvl="0"/>
            <a:r>
              <a:rPr lang="fr-FR" sz="1100" i="1" dirty="0" smtClean="0"/>
              <a:t>La </a:t>
            </a:r>
            <a:r>
              <a:rPr lang="fr-FR" sz="1100" i="1" dirty="0"/>
              <a:t>description </a:t>
            </a:r>
            <a:r>
              <a:rPr lang="fr-FR" sz="1100" i="1" dirty="0" smtClean="0"/>
              <a:t>d’actions concrètes et effectives mises en place au sein de l’entreprise ayant des impacts positifs sur l’environnement et/ou le social</a:t>
            </a:r>
            <a:endParaRPr lang="fr-FR" sz="1100" i="1" dirty="0"/>
          </a:p>
          <a:p>
            <a:pPr marL="0" indent="0">
              <a:lnSpc>
                <a:spcPct val="100000"/>
              </a:lnSpc>
              <a:spcBef>
                <a:spcPts val="0"/>
              </a:spcBef>
              <a:buNone/>
            </a:pP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p:txBody>
      </p:sp>
      <p:sp>
        <p:nvSpPr>
          <p:cNvPr id="5" name="Rectangle 4"/>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2"/>
          <a:stretch>
            <a:fillRect/>
          </a:stretch>
        </p:blipFill>
        <p:spPr>
          <a:xfrm>
            <a:off x="311573" y="5662359"/>
            <a:ext cx="860361" cy="860361"/>
          </a:xfrm>
          <a:prstGeom prst="rect">
            <a:avLst/>
          </a:prstGeom>
        </p:spPr>
      </p:pic>
    </p:spTree>
    <p:extLst>
      <p:ext uri="{BB962C8B-B14F-4D97-AF65-F5344CB8AC3E}">
        <p14:creationId xmlns:p14="http://schemas.microsoft.com/office/powerpoint/2010/main" val="15607715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cs typeface="Times New Roman" panose="02020603050405020304" pitchFamily="18" charset="0"/>
              </a:rPr>
              <a:t>Autres</a:t>
            </a:r>
            <a:endParaRPr lang="fr-FR" dirty="0"/>
          </a:p>
        </p:txBody>
      </p:sp>
      <p:sp>
        <p:nvSpPr>
          <p:cNvPr id="3" name="Espace réservé du contenu 2"/>
          <p:cNvSpPr>
            <a:spLocks noGrp="1"/>
          </p:cNvSpPr>
          <p:nvPr>
            <p:ph sz="half" idx="1"/>
          </p:nvPr>
        </p:nvSpPr>
        <p:spPr>
          <a:xfrm>
            <a:off x="911352" y="1450721"/>
            <a:ext cx="10515600" cy="4351338"/>
          </a:xfrm>
        </p:spPr>
        <p:txBody>
          <a:bodyPr>
            <a:normAutofit/>
          </a:bodyPr>
          <a:lstStyle/>
          <a:p>
            <a:pPr marL="0" indent="0">
              <a:buNone/>
            </a:pPr>
            <a:r>
              <a:rPr lang="fr-FR" sz="1200" b="1" i="1" dirty="0">
                <a:solidFill>
                  <a:srgbClr val="381A0A"/>
                </a:solidFill>
                <a:latin typeface="Arial" panose="020B0604020202020204" pitchFamily="34" charset="0"/>
                <a:cs typeface="Arial" panose="020B0604020202020204" pitchFamily="34" charset="0"/>
              </a:rPr>
              <a:t>Les éléments attendus peuvent porter sur :</a:t>
            </a:r>
          </a:p>
          <a:p>
            <a:pPr marL="285750" indent="-285750">
              <a:lnSpc>
                <a:spcPct val="100000"/>
              </a:lnSpc>
              <a:spcBef>
                <a:spcPts val="0"/>
              </a:spcBef>
            </a:pPr>
            <a:r>
              <a:rPr lang="fr-FR" sz="1200" i="1" dirty="0">
                <a:solidFill>
                  <a:srgbClr val="381A0A"/>
                </a:solidFill>
                <a:latin typeface="Arial" panose="020B0604020202020204" pitchFamily="34" charset="0"/>
                <a:cs typeface="Arial" panose="020B0604020202020204" pitchFamily="34" charset="0"/>
              </a:rPr>
              <a:t>Chiffre d’affaire de l’entreprise (si concerné)</a:t>
            </a:r>
          </a:p>
          <a:p>
            <a:pPr marL="285750" indent="-285750">
              <a:lnSpc>
                <a:spcPct val="100000"/>
              </a:lnSpc>
              <a:spcBef>
                <a:spcPts val="0"/>
              </a:spcBef>
            </a:pPr>
            <a:r>
              <a:rPr lang="fr-FR" sz="1200" i="1" dirty="0">
                <a:solidFill>
                  <a:srgbClr val="381A0A"/>
                </a:solidFill>
                <a:latin typeface="Arial" panose="020B0604020202020204" pitchFamily="34" charset="0"/>
                <a:cs typeface="Arial" panose="020B0604020202020204" pitchFamily="34" charset="0"/>
              </a:rPr>
              <a:t>Recherchez vous des investisseurs ? Pour quel montant et quels objectifs?</a:t>
            </a:r>
          </a:p>
          <a:p>
            <a:pPr marL="285750" indent="-285750">
              <a:lnSpc>
                <a:spcPct val="100000"/>
              </a:lnSpc>
              <a:spcBef>
                <a:spcPts val="0"/>
              </a:spcBef>
            </a:pPr>
            <a:r>
              <a:rPr lang="fr-FR" sz="1200" i="1" dirty="0">
                <a:solidFill>
                  <a:srgbClr val="381A0A"/>
                </a:solidFill>
                <a:latin typeface="Arial" panose="020B0604020202020204" pitchFamily="34" charset="0"/>
                <a:cs typeface="Arial" panose="020B0604020202020204" pitchFamily="34" charset="0"/>
              </a:rPr>
              <a:t>Trophée, récompense </a:t>
            </a:r>
            <a:r>
              <a:rPr lang="fr-FR" sz="1200" i="1">
                <a:solidFill>
                  <a:srgbClr val="381A0A"/>
                </a:solidFill>
                <a:latin typeface="Arial" panose="020B0604020202020204" pitchFamily="34" charset="0"/>
                <a:cs typeface="Arial" panose="020B0604020202020204" pitchFamily="34" charset="0"/>
              </a:rPr>
              <a:t>déjà obtenue</a:t>
            </a:r>
            <a:endParaRPr lang="fr-FR" sz="1200" i="1" dirty="0">
              <a:solidFill>
                <a:srgbClr val="381A0A"/>
              </a:solidFill>
              <a:latin typeface="Arial" panose="020B0604020202020204" pitchFamily="34" charset="0"/>
              <a:cs typeface="Arial" panose="020B0604020202020204" pitchFamily="34" charset="0"/>
            </a:endParaRPr>
          </a:p>
          <a:p>
            <a:pPr marL="285750" indent="-285750">
              <a:lnSpc>
                <a:spcPct val="100000"/>
              </a:lnSpc>
              <a:spcBef>
                <a:spcPts val="0"/>
              </a:spcBef>
            </a:pPr>
            <a:r>
              <a:rPr lang="fr-FR" sz="1200" i="1" dirty="0">
                <a:solidFill>
                  <a:srgbClr val="381A0A"/>
                </a:solidFill>
                <a:latin typeface="Arial" panose="020B0604020202020204" pitchFamily="34" charset="0"/>
                <a:cs typeface="Arial" panose="020B0604020202020204" pitchFamily="34" charset="0"/>
              </a:rPr>
              <a:t>Autres éléments que vous jugez important pour bien comprendre votre projet  </a:t>
            </a:r>
          </a:p>
          <a:p>
            <a:pPr marL="0" indent="0">
              <a:lnSpc>
                <a:spcPct val="100000"/>
              </a:lnSpc>
              <a:spcBef>
                <a:spcPts val="0"/>
              </a:spcBef>
              <a:buNone/>
            </a:pPr>
            <a:endParaRPr lang="fr-FR" sz="1200" dirty="0">
              <a:latin typeface="Arial" panose="020B0604020202020204" pitchFamily="34" charset="0"/>
              <a:cs typeface="Arial" panose="020B0604020202020204" pitchFamily="34" charset="0"/>
            </a:endParaRPr>
          </a:p>
        </p:txBody>
      </p:sp>
      <p:sp>
        <p:nvSpPr>
          <p:cNvPr id="5" name="Rectangle 4"/>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2"/>
          <a:stretch>
            <a:fillRect/>
          </a:stretch>
        </p:blipFill>
        <p:spPr>
          <a:xfrm>
            <a:off x="311573" y="5662359"/>
            <a:ext cx="860361" cy="860361"/>
          </a:xfrm>
          <a:prstGeom prst="rect">
            <a:avLst/>
          </a:prstGeom>
        </p:spPr>
      </p:pic>
    </p:spTree>
    <p:extLst>
      <p:ext uri="{BB962C8B-B14F-4D97-AF65-F5344CB8AC3E}">
        <p14:creationId xmlns:p14="http://schemas.microsoft.com/office/powerpoint/2010/main" val="35979480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Déposer le dossier</a:t>
            </a:r>
          </a:p>
        </p:txBody>
      </p:sp>
      <p:sp>
        <p:nvSpPr>
          <p:cNvPr id="5" name="Sous-titre 4"/>
          <p:cNvSpPr>
            <a:spLocks noGrp="1"/>
          </p:cNvSpPr>
          <p:nvPr>
            <p:ph type="subTitle" idx="1"/>
          </p:nvPr>
        </p:nvSpPr>
        <p:spPr>
          <a:xfrm>
            <a:off x="1104053" y="3602038"/>
            <a:ext cx="9977120" cy="476802"/>
          </a:xfrm>
        </p:spPr>
        <p:txBody>
          <a:bodyPr>
            <a:noAutofit/>
          </a:bodyPr>
          <a:lstStyle/>
          <a:p>
            <a:r>
              <a:rPr lang="fr-FR" dirty="0"/>
              <a:t>à </a:t>
            </a:r>
            <a:r>
              <a:rPr lang="fr-FR" u="sng" dirty="0">
                <a:hlinkClick r:id="rId2"/>
              </a:rPr>
              <a:t>trophees@universite-esante.com</a:t>
            </a:r>
            <a:r>
              <a:rPr lang="fr-FR" dirty="0"/>
              <a:t>, avant le </a:t>
            </a:r>
            <a:r>
              <a:rPr lang="fr-FR" dirty="0" smtClean="0"/>
              <a:t>25 Septembre 2025 minuit.</a:t>
            </a:r>
            <a:endParaRPr lang="fr-FR" dirty="0"/>
          </a:p>
          <a:p>
            <a:r>
              <a:rPr lang="fr-FR" dirty="0">
                <a:latin typeface="Arial" panose="020B0604020202020204" pitchFamily="34" charset="0"/>
                <a:cs typeface="Arial" panose="020B0604020202020204" pitchFamily="34" charset="0"/>
              </a:rPr>
              <a:t>N’oubliez pas de joindre le logo du projet ou de l’entreprise</a:t>
            </a:r>
          </a:p>
          <a:p>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19485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Objectif et consignes importantes</a:t>
            </a:r>
          </a:p>
        </p:txBody>
      </p:sp>
      <p:sp>
        <p:nvSpPr>
          <p:cNvPr id="3" name="Espace réservé du contenu 2"/>
          <p:cNvSpPr>
            <a:spLocks noGrp="1"/>
          </p:cNvSpPr>
          <p:nvPr>
            <p:ph sz="half" idx="1"/>
          </p:nvPr>
        </p:nvSpPr>
        <p:spPr>
          <a:xfrm>
            <a:off x="838200" y="1690688"/>
            <a:ext cx="2764536" cy="3971671"/>
          </a:xfrm>
        </p:spPr>
        <p:txBody>
          <a:bodyPr>
            <a:normAutofit fontScale="85000" lnSpcReduction="20000"/>
          </a:bodyPr>
          <a:lstStyle/>
          <a:p>
            <a:pPr marL="0" indent="0" algn="just">
              <a:spcAft>
                <a:spcPts val="1200"/>
              </a:spcAft>
              <a:buNone/>
            </a:pPr>
            <a:r>
              <a:rPr lang="fr-FR" dirty="0">
                <a:latin typeface="Arial" panose="020B0604020202020204" pitchFamily="34" charset="0"/>
                <a:cs typeface="Arial" panose="020B0604020202020204" pitchFamily="34" charset="0"/>
              </a:rPr>
              <a:t>Le dossier de candidature a pour objectif de permettre au candidat d’apporter :</a:t>
            </a:r>
          </a:p>
          <a:p>
            <a:pPr marL="342900" indent="-342900">
              <a:spcAft>
                <a:spcPts val="1200"/>
              </a:spcAft>
            </a:pPr>
            <a:r>
              <a:rPr lang="fr-FR" b="1" dirty="0">
                <a:latin typeface="Arial" panose="020B0604020202020204" pitchFamily="34" charset="0"/>
                <a:cs typeface="Arial" panose="020B0604020202020204" pitchFamily="34" charset="0"/>
              </a:rPr>
              <a:t>Un maximum d’arguments </a:t>
            </a:r>
            <a:r>
              <a:rPr lang="fr-FR" dirty="0">
                <a:latin typeface="Arial" panose="020B0604020202020204" pitchFamily="34" charset="0"/>
                <a:cs typeface="Arial" panose="020B0604020202020204" pitchFamily="34" charset="0"/>
              </a:rPr>
              <a:t>tangibles,</a:t>
            </a:r>
          </a:p>
          <a:p>
            <a:pPr marL="342900" indent="-342900">
              <a:spcAft>
                <a:spcPts val="1200"/>
              </a:spcAft>
            </a:pPr>
            <a:r>
              <a:rPr lang="fr-FR" b="1" dirty="0">
                <a:latin typeface="Arial" panose="020B0604020202020204" pitchFamily="34" charset="0"/>
                <a:cs typeface="Arial" panose="020B0604020202020204" pitchFamily="34" charset="0"/>
              </a:rPr>
              <a:t>La démonstration </a:t>
            </a:r>
            <a:r>
              <a:rPr lang="fr-FR" dirty="0">
                <a:latin typeface="Arial" panose="020B0604020202020204" pitchFamily="34" charset="0"/>
                <a:cs typeface="Arial" panose="020B0604020202020204" pitchFamily="34" charset="0"/>
              </a:rPr>
              <a:t>des hypothèses présentées,</a:t>
            </a:r>
          </a:p>
          <a:p>
            <a:pPr marL="342900" indent="-342900">
              <a:spcAft>
                <a:spcPts val="1200"/>
              </a:spcAft>
            </a:pPr>
            <a:r>
              <a:rPr lang="fr-FR" b="1" dirty="0">
                <a:latin typeface="Arial" panose="020B0604020202020204" pitchFamily="34" charset="0"/>
                <a:cs typeface="Arial" panose="020B0604020202020204" pitchFamily="34" charset="0"/>
              </a:rPr>
              <a:t>Les illustrations et autres éléments </a:t>
            </a:r>
            <a:r>
              <a:rPr lang="fr-FR" dirty="0">
                <a:latin typeface="Arial" panose="020B0604020202020204" pitchFamily="34" charset="0"/>
                <a:cs typeface="Arial" panose="020B0604020202020204" pitchFamily="34" charset="0"/>
              </a:rPr>
              <a:t>nécessaires à la compréhension du projet.</a:t>
            </a:r>
          </a:p>
          <a:p>
            <a:pPr marL="0" indent="0" algn="just">
              <a:spcAft>
                <a:spcPts val="1200"/>
              </a:spcAft>
              <a:buNone/>
            </a:pPr>
            <a:r>
              <a:rPr lang="fr-FR" dirty="0">
                <a:latin typeface="Arial" panose="020B0604020202020204" pitchFamily="34" charset="0"/>
                <a:cs typeface="Arial" panose="020B0604020202020204" pitchFamily="34" charset="0"/>
              </a:rPr>
              <a:t>Le jury appréciera les éléments de preuves sur l’usage, l’impact de l’innovation, le caractère innovant, la concurrence, la faisabilité du projet et le potentiel commercial de la solution.</a:t>
            </a:r>
          </a:p>
          <a:p>
            <a:pPr marL="342900" indent="-342900" algn="just">
              <a:spcAft>
                <a:spcPts val="1200"/>
              </a:spcAft>
            </a:pPr>
            <a:endParaRPr lang="fr-FR" dirty="0">
              <a:latin typeface="Arial" panose="020B0604020202020204" pitchFamily="34" charset="0"/>
              <a:cs typeface="Arial" panose="020B0604020202020204" pitchFamily="34" charset="0"/>
            </a:endParaRPr>
          </a:p>
          <a:p>
            <a:pPr algn="just">
              <a:spcAft>
                <a:spcPts val="1200"/>
              </a:spcAft>
            </a:pPr>
            <a:endParaRPr lang="fr-FR" dirty="0">
              <a:latin typeface="Arial" panose="020B0604020202020204" pitchFamily="34" charset="0"/>
              <a:cs typeface="Arial" panose="020B0604020202020204" pitchFamily="34" charset="0"/>
            </a:endParaRPr>
          </a:p>
          <a:p>
            <a:pPr marL="0" indent="0">
              <a:buNone/>
            </a:pPr>
            <a:endParaRPr lang="fr-FR" dirty="0">
              <a:latin typeface="Arial" panose="020B0604020202020204" pitchFamily="34" charset="0"/>
              <a:cs typeface="Arial" panose="020B0604020202020204" pitchFamily="34" charset="0"/>
            </a:endParaRPr>
          </a:p>
        </p:txBody>
      </p:sp>
      <p:sp>
        <p:nvSpPr>
          <p:cNvPr id="4" name="ZoneTexte 3"/>
          <p:cNvSpPr txBox="1"/>
          <p:nvPr/>
        </p:nvSpPr>
        <p:spPr>
          <a:xfrm>
            <a:off x="4285488" y="1576149"/>
            <a:ext cx="7676357" cy="4739759"/>
          </a:xfrm>
          <a:prstGeom prst="rect">
            <a:avLst/>
          </a:prstGeom>
          <a:noFill/>
        </p:spPr>
        <p:txBody>
          <a:bodyPr wrap="square" rtlCol="0">
            <a:spAutoFit/>
          </a:bodyPr>
          <a:lstStyle/>
          <a:p>
            <a:pPr marL="514350" indent="-457200">
              <a:lnSpc>
                <a:spcPct val="120000"/>
              </a:lnSpc>
              <a:spcAft>
                <a:spcPts val="600"/>
              </a:spcAft>
            </a:pPr>
            <a:r>
              <a:rPr lang="fr-FR" sz="1400" b="1" dirty="0">
                <a:solidFill>
                  <a:srgbClr val="323372"/>
                </a:solidFill>
                <a:latin typeface="Arial" panose="020B0604020202020204" pitchFamily="34" charset="0"/>
                <a:cs typeface="Arial" panose="020B0604020202020204" pitchFamily="34" charset="0"/>
              </a:rPr>
              <a:t>Rappel : le concours s’adresse aux solutions mises sur le marché </a:t>
            </a:r>
            <a:r>
              <a:rPr lang="fr-FR" sz="1400" b="1" u="sng" dirty="0">
                <a:solidFill>
                  <a:srgbClr val="323372"/>
                </a:solidFill>
                <a:latin typeface="Arial" panose="020B0604020202020204" pitchFamily="34" charset="0"/>
                <a:cs typeface="Arial" panose="020B0604020202020204" pitchFamily="34" charset="0"/>
              </a:rPr>
              <a:t>après </a:t>
            </a:r>
            <a:r>
              <a:rPr lang="fr-FR" sz="1400" b="1" u="sng" dirty="0" smtClean="0">
                <a:solidFill>
                  <a:srgbClr val="323372"/>
                </a:solidFill>
                <a:latin typeface="Arial" panose="020B0604020202020204" pitchFamily="34" charset="0"/>
                <a:cs typeface="Arial" panose="020B0604020202020204" pitchFamily="34" charset="0"/>
              </a:rPr>
              <a:t>01/2023</a:t>
            </a:r>
            <a:endParaRPr lang="fr-FR" sz="1400" b="1" u="sng" dirty="0">
              <a:solidFill>
                <a:srgbClr val="323372"/>
              </a:solidFill>
              <a:latin typeface="Arial" panose="020B0604020202020204" pitchFamily="34" charset="0"/>
              <a:cs typeface="Arial" panose="020B0604020202020204" pitchFamily="34" charset="0"/>
            </a:endParaRPr>
          </a:p>
          <a:p>
            <a:pPr marL="514350" indent="-457200">
              <a:lnSpc>
                <a:spcPct val="120000"/>
              </a:lnSpc>
              <a:spcAft>
                <a:spcPts val="600"/>
              </a:spcAft>
            </a:pPr>
            <a:r>
              <a:rPr lang="fr-FR" sz="1400" dirty="0">
                <a:solidFill>
                  <a:srgbClr val="000000"/>
                </a:solidFill>
                <a:latin typeface="Arial" panose="020B0604020202020204" pitchFamily="34" charset="0"/>
                <a:cs typeface="Arial" panose="020B0604020202020204" pitchFamily="34" charset="0"/>
              </a:rPr>
              <a:t>Le </a:t>
            </a:r>
            <a:r>
              <a:rPr lang="fr-FR" sz="1400" dirty="0" err="1">
                <a:solidFill>
                  <a:srgbClr val="000000"/>
                </a:solidFill>
                <a:latin typeface="Arial" panose="020B0604020202020204" pitchFamily="34" charset="0"/>
                <a:cs typeface="Arial" panose="020B0604020202020204" pitchFamily="34" charset="0"/>
              </a:rPr>
              <a:t>ppt</a:t>
            </a:r>
            <a:r>
              <a:rPr lang="fr-FR" sz="1400" dirty="0">
                <a:solidFill>
                  <a:srgbClr val="000000"/>
                </a:solidFill>
                <a:latin typeface="Arial" panose="020B0604020202020204" pitchFamily="34" charset="0"/>
                <a:cs typeface="Arial" panose="020B0604020202020204" pitchFamily="34" charset="0"/>
              </a:rPr>
              <a:t> doit être fourni en version </a:t>
            </a:r>
            <a:r>
              <a:rPr lang="fr-FR" sz="1400" dirty="0" err="1">
                <a:solidFill>
                  <a:srgbClr val="000000"/>
                </a:solidFill>
                <a:latin typeface="Arial" panose="020B0604020202020204" pitchFamily="34" charset="0"/>
                <a:cs typeface="Arial" panose="020B0604020202020204" pitchFamily="34" charset="0"/>
              </a:rPr>
              <a:t>pdf</a:t>
            </a:r>
            <a:endParaRPr lang="fr-FR" sz="1400" dirty="0">
              <a:solidFill>
                <a:srgbClr val="000000"/>
              </a:solidFill>
              <a:latin typeface="Arial" panose="020B0604020202020204" pitchFamily="34" charset="0"/>
              <a:cs typeface="Arial" panose="020B0604020202020204" pitchFamily="34" charset="0"/>
            </a:endParaRPr>
          </a:p>
          <a:p>
            <a:pPr marL="514350" indent="-457200">
              <a:lnSpc>
                <a:spcPct val="120000"/>
              </a:lnSpc>
              <a:spcAft>
                <a:spcPts val="600"/>
              </a:spcAft>
            </a:pPr>
            <a:r>
              <a:rPr lang="fr-FR" sz="1400" dirty="0">
                <a:solidFill>
                  <a:srgbClr val="000000"/>
                </a:solidFill>
                <a:latin typeface="Arial" panose="020B0604020202020204" pitchFamily="34" charset="0"/>
                <a:cs typeface="Arial" panose="020B0604020202020204" pitchFamily="34" charset="0"/>
              </a:rPr>
              <a:t>Les </a:t>
            </a:r>
            <a:r>
              <a:rPr lang="fr-FR" sz="1400" b="1" dirty="0">
                <a:solidFill>
                  <a:srgbClr val="000000"/>
                </a:solidFill>
                <a:latin typeface="Arial" panose="020B0604020202020204" pitchFamily="34" charset="0"/>
                <a:cs typeface="Arial" panose="020B0604020202020204" pitchFamily="34" charset="0"/>
              </a:rPr>
              <a:t>liens hypertextes ne sont pas acceptés,</a:t>
            </a:r>
            <a:r>
              <a:rPr lang="fr-FR" sz="1400" dirty="0">
                <a:solidFill>
                  <a:srgbClr val="000000"/>
                </a:solidFill>
                <a:latin typeface="Arial" panose="020B0604020202020204" pitchFamily="34" charset="0"/>
                <a:cs typeface="Arial" panose="020B0604020202020204" pitchFamily="34" charset="0"/>
              </a:rPr>
              <a:t> 1 ou 2 photos sont autorisées.</a:t>
            </a:r>
          </a:p>
          <a:p>
            <a:pPr marL="514350" indent="-457200">
              <a:lnSpc>
                <a:spcPct val="120000"/>
              </a:lnSpc>
              <a:spcAft>
                <a:spcPts val="600"/>
              </a:spcAft>
            </a:pPr>
            <a:r>
              <a:rPr lang="fr-FR" sz="1400" dirty="0">
                <a:solidFill>
                  <a:srgbClr val="000000"/>
                </a:solidFill>
                <a:latin typeface="Arial" panose="020B0604020202020204" pitchFamily="34" charset="0"/>
                <a:cs typeface="Arial" panose="020B0604020202020204" pitchFamily="34" charset="0"/>
              </a:rPr>
              <a:t>Un lien vers </a:t>
            </a:r>
            <a:r>
              <a:rPr lang="fr-FR" sz="1400" b="1" dirty="0">
                <a:solidFill>
                  <a:srgbClr val="000000"/>
                </a:solidFill>
                <a:latin typeface="Arial" panose="020B0604020202020204" pitchFamily="34" charset="0"/>
                <a:cs typeface="Arial" panose="020B0604020202020204" pitchFamily="34" charset="0"/>
              </a:rPr>
              <a:t>une vidéo explicative courte </a:t>
            </a:r>
            <a:r>
              <a:rPr lang="fr-FR" sz="1400" dirty="0">
                <a:solidFill>
                  <a:srgbClr val="000000"/>
                </a:solidFill>
                <a:latin typeface="Arial" panose="020B0604020202020204" pitchFamily="34" charset="0"/>
                <a:cs typeface="Arial" panose="020B0604020202020204" pitchFamily="34" charset="0"/>
              </a:rPr>
              <a:t>est autorisé</a:t>
            </a:r>
          </a:p>
          <a:p>
            <a:pPr marL="514350" indent="-457200">
              <a:lnSpc>
                <a:spcPct val="120000"/>
              </a:lnSpc>
              <a:spcAft>
                <a:spcPts val="600"/>
              </a:spcAft>
            </a:pPr>
            <a:r>
              <a:rPr lang="fr-FR" sz="1400" dirty="0">
                <a:solidFill>
                  <a:srgbClr val="000000"/>
                </a:solidFill>
                <a:latin typeface="Arial" panose="020B0604020202020204" pitchFamily="34" charset="0"/>
                <a:cs typeface="Arial" panose="020B0604020202020204" pitchFamily="34" charset="0"/>
              </a:rPr>
              <a:t>La taille de police minimale est de </a:t>
            </a:r>
            <a:r>
              <a:rPr lang="fr-FR" sz="1400" b="1" dirty="0">
                <a:solidFill>
                  <a:srgbClr val="000000"/>
                </a:solidFill>
                <a:latin typeface="Arial" panose="020B0604020202020204" pitchFamily="34" charset="0"/>
                <a:cs typeface="Arial" panose="020B0604020202020204" pitchFamily="34" charset="0"/>
              </a:rPr>
              <a:t>12 pt, police Arial.</a:t>
            </a:r>
          </a:p>
          <a:p>
            <a:pPr marL="514350" indent="-457200">
              <a:lnSpc>
                <a:spcPct val="120000"/>
              </a:lnSpc>
              <a:spcAft>
                <a:spcPts val="600"/>
              </a:spcAft>
            </a:pPr>
            <a:r>
              <a:rPr lang="fr-FR" sz="1400" b="1" dirty="0">
                <a:solidFill>
                  <a:srgbClr val="000000"/>
                </a:solidFill>
                <a:latin typeface="Arial" panose="020B0604020202020204" pitchFamily="34" charset="0"/>
                <a:cs typeface="Arial" panose="020B0604020202020204" pitchFamily="34" charset="0"/>
              </a:rPr>
              <a:t>Ce PowerPoint comporte </a:t>
            </a:r>
            <a:r>
              <a:rPr lang="fr-FR" sz="1400" b="1" dirty="0" smtClean="0">
                <a:latin typeface="Arial" panose="020B0604020202020204" pitchFamily="34" charset="0"/>
                <a:cs typeface="Arial" panose="020B0604020202020204" pitchFamily="34" charset="0"/>
              </a:rPr>
              <a:t>16 </a:t>
            </a:r>
            <a:r>
              <a:rPr lang="fr-FR" sz="1400" b="1" dirty="0">
                <a:latin typeface="Arial" panose="020B0604020202020204" pitchFamily="34" charset="0"/>
                <a:cs typeface="Arial" panose="020B0604020202020204" pitchFamily="34" charset="0"/>
              </a:rPr>
              <a:t>slides </a:t>
            </a:r>
            <a:r>
              <a:rPr lang="fr-FR" sz="1400" b="1" dirty="0">
                <a:solidFill>
                  <a:srgbClr val="000000"/>
                </a:solidFill>
                <a:latin typeface="Arial" panose="020B0604020202020204" pitchFamily="34" charset="0"/>
                <a:cs typeface="Arial" panose="020B0604020202020204" pitchFamily="34" charset="0"/>
              </a:rPr>
              <a:t>(instructions inclues), </a:t>
            </a:r>
            <a:br>
              <a:rPr lang="fr-FR" sz="1400" b="1" dirty="0">
                <a:solidFill>
                  <a:srgbClr val="000000"/>
                </a:solidFill>
                <a:latin typeface="Arial" panose="020B0604020202020204" pitchFamily="34" charset="0"/>
                <a:cs typeface="Arial" panose="020B0604020202020204" pitchFamily="34" charset="0"/>
              </a:rPr>
            </a:br>
            <a:r>
              <a:rPr lang="fr-FR" sz="1400" b="1" dirty="0">
                <a:solidFill>
                  <a:srgbClr val="000000"/>
                </a:solidFill>
                <a:latin typeface="Arial" panose="020B0604020202020204" pitchFamily="34" charset="0"/>
                <a:cs typeface="Arial" panose="020B0604020202020204" pitchFamily="34" charset="0"/>
              </a:rPr>
              <a:t>tout ajout de slide entrainera l’exclusion du concours.</a:t>
            </a:r>
            <a:endParaRPr lang="fr-FR" sz="1400" dirty="0">
              <a:solidFill>
                <a:srgbClr val="000000"/>
              </a:solidFill>
              <a:latin typeface="Arial" panose="020B0604020202020204" pitchFamily="34" charset="0"/>
              <a:cs typeface="Arial" panose="020B0604020202020204" pitchFamily="34" charset="0"/>
            </a:endParaRPr>
          </a:p>
          <a:p>
            <a:pPr marL="514350" indent="-457200">
              <a:lnSpc>
                <a:spcPct val="120000"/>
              </a:lnSpc>
              <a:spcAft>
                <a:spcPts val="600"/>
              </a:spcAft>
            </a:pPr>
            <a:r>
              <a:rPr lang="fr-FR" sz="1400" dirty="0">
                <a:solidFill>
                  <a:srgbClr val="000000"/>
                </a:solidFill>
                <a:latin typeface="Arial" panose="020B0604020202020204" pitchFamily="34" charset="0"/>
                <a:cs typeface="Arial" panose="020B0604020202020204" pitchFamily="34" charset="0"/>
              </a:rPr>
              <a:t>Les indications en italique doivent être supprimées pour l’insertion du contenu du candidat.</a:t>
            </a:r>
          </a:p>
          <a:p>
            <a:pPr marL="514350" indent="-457200">
              <a:lnSpc>
                <a:spcPct val="120000"/>
              </a:lnSpc>
              <a:spcAft>
                <a:spcPts val="600"/>
              </a:spcAft>
            </a:pPr>
            <a:r>
              <a:rPr lang="fr-FR" sz="1400" dirty="0">
                <a:solidFill>
                  <a:srgbClr val="000000"/>
                </a:solidFill>
                <a:latin typeface="Arial" panose="020B0604020202020204" pitchFamily="34" charset="0"/>
                <a:cs typeface="Arial" panose="020B0604020202020204" pitchFamily="34" charset="0"/>
              </a:rPr>
              <a:t>Le candidat n’est pas tenu d’apporter tous les éléments mentionnés selon la nature de son projet. Ces éléments sont à titre indicatif à adapter en fonction de votre projet.</a:t>
            </a:r>
          </a:p>
          <a:p>
            <a:pPr marL="514350" indent="-457200">
              <a:lnSpc>
                <a:spcPct val="120000"/>
              </a:lnSpc>
              <a:spcAft>
                <a:spcPts val="600"/>
              </a:spcAft>
            </a:pPr>
            <a:r>
              <a:rPr lang="fr-FR" sz="1400" dirty="0">
                <a:solidFill>
                  <a:srgbClr val="000000"/>
                </a:solidFill>
                <a:latin typeface="Arial" panose="020B0604020202020204" pitchFamily="34" charset="0"/>
                <a:cs typeface="Arial" panose="020B0604020202020204" pitchFamily="34" charset="0"/>
              </a:rPr>
              <a:t>La mise en forme est libre outre les éléments mentionnés plus haut.</a:t>
            </a:r>
          </a:p>
          <a:p>
            <a:pPr marL="514350" indent="-457200">
              <a:lnSpc>
                <a:spcPct val="120000"/>
              </a:lnSpc>
              <a:spcAft>
                <a:spcPts val="600"/>
              </a:spcAft>
            </a:pPr>
            <a:r>
              <a:rPr lang="fr-FR" sz="1400" dirty="0">
                <a:solidFill>
                  <a:srgbClr val="000000"/>
                </a:solidFill>
                <a:latin typeface="Arial" panose="020B0604020202020204" pitchFamily="34" charset="0"/>
                <a:cs typeface="Arial" panose="020B0604020202020204" pitchFamily="34" charset="0"/>
              </a:rPr>
              <a:t>Le jury se réserve le droit de ne pas lire un dossier qui  serait trop long compte-tenu des consignes</a:t>
            </a:r>
          </a:p>
          <a:p>
            <a:pPr marL="514350" indent="-457200">
              <a:lnSpc>
                <a:spcPct val="120000"/>
              </a:lnSpc>
              <a:spcAft>
                <a:spcPts val="600"/>
              </a:spcAft>
            </a:pPr>
            <a:r>
              <a:rPr lang="fr-FR" sz="1400" dirty="0">
                <a:solidFill>
                  <a:srgbClr val="000000"/>
                </a:solidFill>
                <a:latin typeface="Arial" panose="020B0604020202020204" pitchFamily="34" charset="0"/>
                <a:cs typeface="Arial" panose="020B0604020202020204" pitchFamily="34" charset="0"/>
              </a:rPr>
              <a:t>Nous nous engageons à faire respecter </a:t>
            </a:r>
            <a:r>
              <a:rPr lang="fr-FR" sz="1400" b="1" dirty="0">
                <a:solidFill>
                  <a:srgbClr val="000000"/>
                </a:solidFill>
                <a:latin typeface="Arial" panose="020B0604020202020204" pitchFamily="34" charset="0"/>
                <a:cs typeface="Arial" panose="020B0604020202020204" pitchFamily="34" charset="0"/>
              </a:rPr>
              <a:t>la confidentialité des informations</a:t>
            </a:r>
            <a:r>
              <a:rPr lang="fr-FR" sz="1400" dirty="0">
                <a:solidFill>
                  <a:srgbClr val="000000"/>
                </a:solidFill>
                <a:latin typeface="Arial" panose="020B0604020202020204" pitchFamily="34" charset="0"/>
                <a:cs typeface="Arial" panose="020B0604020202020204" pitchFamily="34" charset="0"/>
              </a:rPr>
              <a:t> </a:t>
            </a:r>
            <a:br>
              <a:rPr lang="fr-FR" sz="1400" dirty="0">
                <a:solidFill>
                  <a:srgbClr val="000000"/>
                </a:solidFill>
                <a:latin typeface="Arial" panose="020B0604020202020204" pitchFamily="34" charset="0"/>
                <a:cs typeface="Arial" panose="020B0604020202020204" pitchFamily="34" charset="0"/>
              </a:rPr>
            </a:br>
            <a:r>
              <a:rPr lang="fr-FR" sz="1400" dirty="0">
                <a:solidFill>
                  <a:srgbClr val="000000"/>
                </a:solidFill>
                <a:latin typeface="Arial" panose="020B0604020202020204" pitchFamily="34" charset="0"/>
                <a:cs typeface="Arial" panose="020B0604020202020204" pitchFamily="34" charset="0"/>
              </a:rPr>
              <a:t>auprès de nos membres de jurys.</a:t>
            </a:r>
          </a:p>
        </p:txBody>
      </p:sp>
      <p:cxnSp>
        <p:nvCxnSpPr>
          <p:cNvPr id="6" name="Connecteur droit 5"/>
          <p:cNvCxnSpPr/>
          <p:nvPr/>
        </p:nvCxnSpPr>
        <p:spPr>
          <a:xfrm>
            <a:off x="3799903" y="1576149"/>
            <a:ext cx="7430" cy="4221147"/>
          </a:xfrm>
          <a:prstGeom prst="line">
            <a:avLst/>
          </a:prstGeom>
        </p:spPr>
        <p:style>
          <a:lnRef idx="1">
            <a:schemeClr val="accent5"/>
          </a:lnRef>
          <a:fillRef idx="0">
            <a:schemeClr val="accent5"/>
          </a:fillRef>
          <a:effectRef idx="0">
            <a:schemeClr val="accent5"/>
          </a:effectRef>
          <a:fontRef idx="minor">
            <a:schemeClr val="tx1"/>
          </a:fontRef>
        </p:style>
      </p:cxnSp>
      <p:sp>
        <p:nvSpPr>
          <p:cNvPr id="8" name="Rectangle 7"/>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p:cNvPicPr>
            <a:picLocks noChangeAspect="1"/>
          </p:cNvPicPr>
          <p:nvPr/>
        </p:nvPicPr>
        <p:blipFill>
          <a:blip r:embed="rId2"/>
          <a:stretch>
            <a:fillRect/>
          </a:stretch>
        </p:blipFill>
        <p:spPr>
          <a:xfrm>
            <a:off x="408019" y="5662359"/>
            <a:ext cx="860361" cy="860361"/>
          </a:xfrm>
          <a:prstGeom prst="rect">
            <a:avLst/>
          </a:prstGeom>
        </p:spPr>
      </p:pic>
    </p:spTree>
    <p:extLst>
      <p:ext uri="{BB962C8B-B14F-4D97-AF65-F5344CB8AC3E}">
        <p14:creationId xmlns:p14="http://schemas.microsoft.com/office/powerpoint/2010/main" val="1043183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r>
              <a:rPr lang="fr-FR" dirty="0" smtClean="0"/>
              <a:t>Les </a:t>
            </a:r>
            <a:r>
              <a:rPr lang="fr-FR" dirty="0"/>
              <a:t>6</a:t>
            </a:r>
            <a:r>
              <a:rPr lang="fr-FR" dirty="0" smtClean="0"/>
              <a:t> Trophées 2024</a:t>
            </a:r>
            <a:endParaRPr lang="fr-FR" dirty="0"/>
          </a:p>
        </p:txBody>
      </p:sp>
      <p:sp>
        <p:nvSpPr>
          <p:cNvPr id="5" name="Espace réservé du contenu 2"/>
          <p:cNvSpPr>
            <a:spLocks noGrp="1"/>
          </p:cNvSpPr>
          <p:nvPr>
            <p:ph sz="half" idx="1"/>
          </p:nvPr>
        </p:nvSpPr>
        <p:spPr>
          <a:xfrm>
            <a:off x="838200" y="1825625"/>
            <a:ext cx="4251036" cy="2580120"/>
          </a:xfrm>
        </p:spPr>
        <p:txBody>
          <a:bodyPr>
            <a:normAutofit/>
          </a:bodyPr>
          <a:lstStyle/>
          <a:p>
            <a:pPr marL="0" indent="0">
              <a:buNone/>
            </a:pPr>
            <a:r>
              <a:rPr lang="fr-FR" sz="1400" b="1" dirty="0">
                <a:solidFill>
                  <a:srgbClr val="323372"/>
                </a:solidFill>
                <a:latin typeface="Arial" panose="020B0604020202020204" pitchFamily="34" charset="0"/>
                <a:cs typeface="Arial" panose="020B0604020202020204" pitchFamily="34" charset="0"/>
              </a:rPr>
              <a:t>4</a:t>
            </a:r>
            <a:r>
              <a:rPr lang="fr-FR" sz="1400" b="1" dirty="0" smtClean="0">
                <a:solidFill>
                  <a:srgbClr val="323372"/>
                </a:solidFill>
                <a:latin typeface="Arial" panose="020B0604020202020204" pitchFamily="34" charset="0"/>
                <a:cs typeface="Arial" panose="020B0604020202020204" pitchFamily="34" charset="0"/>
              </a:rPr>
              <a:t> </a:t>
            </a:r>
            <a:r>
              <a:rPr lang="fr-FR" sz="1400" b="1" dirty="0">
                <a:solidFill>
                  <a:srgbClr val="323372"/>
                </a:solidFill>
                <a:latin typeface="Arial" panose="020B0604020202020204" pitchFamily="34" charset="0"/>
                <a:cs typeface="Arial" panose="020B0604020202020204" pitchFamily="34" charset="0"/>
              </a:rPr>
              <a:t>catégories</a:t>
            </a:r>
          </a:p>
          <a:p>
            <a:r>
              <a:rPr lang="fr-FR" sz="1400" dirty="0" smtClean="0">
                <a:latin typeface="Arial" panose="020B0604020202020204" pitchFamily="34" charset="0"/>
                <a:cs typeface="Arial" panose="020B0604020202020204" pitchFamily="34" charset="0"/>
              </a:rPr>
              <a:t>Patients</a:t>
            </a:r>
            <a:endParaRPr lang="fr-FR" sz="1400" dirty="0">
              <a:latin typeface="Arial" panose="020B0604020202020204" pitchFamily="34" charset="0"/>
              <a:cs typeface="Arial" panose="020B0604020202020204" pitchFamily="34" charset="0"/>
            </a:endParaRPr>
          </a:p>
          <a:p>
            <a:r>
              <a:rPr lang="fr-FR" sz="1400" dirty="0" smtClean="0">
                <a:latin typeface="Arial" panose="020B0604020202020204" pitchFamily="34" charset="0"/>
                <a:cs typeface="Arial" panose="020B0604020202020204" pitchFamily="34" charset="0"/>
              </a:rPr>
              <a:t>Structures de soins et professionnels de santé</a:t>
            </a:r>
            <a:endParaRPr lang="fr-FR" sz="1400" dirty="0">
              <a:latin typeface="Arial" panose="020B0604020202020204" pitchFamily="34" charset="0"/>
              <a:cs typeface="Arial" panose="020B0604020202020204" pitchFamily="34" charset="0"/>
            </a:endParaRPr>
          </a:p>
          <a:p>
            <a:r>
              <a:rPr lang="fr-FR" sz="1400" dirty="0" smtClean="0">
                <a:latin typeface="Arial" panose="020B0604020202020204" pitchFamily="34" charset="0"/>
                <a:cs typeface="Arial" panose="020B0604020202020204" pitchFamily="34" charset="0"/>
              </a:rPr>
              <a:t>Prévention, bien-être et bien vieillir </a:t>
            </a:r>
            <a:endParaRPr lang="fr-FR" sz="1400" dirty="0">
              <a:solidFill>
                <a:srgbClr val="323372"/>
              </a:solidFill>
              <a:latin typeface="Arial" panose="020B0604020202020204" pitchFamily="34" charset="0"/>
              <a:cs typeface="Arial" panose="020B0604020202020204" pitchFamily="34" charset="0"/>
            </a:endParaRPr>
          </a:p>
          <a:p>
            <a:r>
              <a:rPr lang="fr-FR" sz="1400" dirty="0" smtClean="0">
                <a:latin typeface="Arial" panose="020B0604020202020204" pitchFamily="34" charset="0"/>
                <a:cs typeface="Arial" panose="020B0604020202020204" pitchFamily="34" charset="0"/>
              </a:rPr>
              <a:t>Traitement, valorisation et sécurisation des données de santé</a:t>
            </a:r>
            <a:endParaRPr lang="fr-FR" sz="1400" dirty="0">
              <a:latin typeface="Arial" panose="020B0604020202020204" pitchFamily="34" charset="0"/>
              <a:cs typeface="Arial" panose="020B0604020202020204" pitchFamily="34" charset="0"/>
            </a:endParaRPr>
          </a:p>
          <a:p>
            <a:pPr marL="0" indent="0">
              <a:buNone/>
            </a:pPr>
            <a:endParaRPr lang="fr-FR" sz="1400" dirty="0">
              <a:latin typeface="Arial" panose="020B0604020202020204" pitchFamily="34" charset="0"/>
              <a:cs typeface="Arial" panose="020B0604020202020204" pitchFamily="34" charset="0"/>
            </a:endParaRPr>
          </a:p>
          <a:p>
            <a:endParaRPr lang="fr-FR" sz="1400" dirty="0">
              <a:latin typeface="Arial" panose="020B0604020202020204" pitchFamily="34" charset="0"/>
              <a:cs typeface="Arial" panose="020B0604020202020204" pitchFamily="34" charset="0"/>
            </a:endParaRPr>
          </a:p>
          <a:p>
            <a:endParaRPr lang="fr-FR" sz="1400" dirty="0">
              <a:latin typeface="Arial" panose="020B0604020202020204" pitchFamily="34" charset="0"/>
              <a:cs typeface="Arial" panose="020B0604020202020204" pitchFamily="34" charset="0"/>
            </a:endParaRPr>
          </a:p>
          <a:p>
            <a:endParaRPr lang="fr-FR" sz="1400" dirty="0">
              <a:latin typeface="Arial" panose="020B0604020202020204" pitchFamily="34" charset="0"/>
              <a:cs typeface="Arial" panose="020B0604020202020204" pitchFamily="34" charset="0"/>
            </a:endParaRPr>
          </a:p>
        </p:txBody>
      </p:sp>
      <p:sp>
        <p:nvSpPr>
          <p:cNvPr id="6" name="Espace réservé du contenu 2"/>
          <p:cNvSpPr txBox="1">
            <a:spLocks/>
          </p:cNvSpPr>
          <p:nvPr/>
        </p:nvSpPr>
        <p:spPr>
          <a:xfrm>
            <a:off x="6380019" y="1825626"/>
            <a:ext cx="4130964" cy="22014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fr-FR" sz="1400" dirty="0" smtClean="0">
              <a:latin typeface="Arial" panose="020B0604020202020204" pitchFamily="34" charset="0"/>
              <a:cs typeface="Arial" panose="020B0604020202020204" pitchFamily="34" charset="0"/>
            </a:endParaRPr>
          </a:p>
          <a:p>
            <a:pPr marL="0" indent="0">
              <a:buFont typeface="Arial" panose="020B0604020202020204" pitchFamily="34" charset="0"/>
              <a:buNone/>
            </a:pPr>
            <a:r>
              <a:rPr lang="fr-FR" sz="1400" b="1" dirty="0">
                <a:solidFill>
                  <a:srgbClr val="323372"/>
                </a:solidFill>
                <a:latin typeface="Arial" panose="020B0604020202020204" pitchFamily="34" charset="0"/>
                <a:cs typeface="Arial" panose="020B0604020202020204" pitchFamily="34" charset="0"/>
              </a:rPr>
              <a:t>2</a:t>
            </a:r>
            <a:r>
              <a:rPr lang="fr-FR" sz="1400" b="1" dirty="0" smtClean="0">
                <a:solidFill>
                  <a:srgbClr val="323372"/>
                </a:solidFill>
                <a:latin typeface="Arial" panose="020B0604020202020204" pitchFamily="34" charset="0"/>
                <a:cs typeface="Arial" panose="020B0604020202020204" pitchFamily="34" charset="0"/>
              </a:rPr>
              <a:t> prix spéciaux</a:t>
            </a:r>
          </a:p>
          <a:p>
            <a:r>
              <a:rPr lang="fr-FR" sz="1400" dirty="0" smtClean="0">
                <a:latin typeface="Arial" panose="020B0604020202020204" pitchFamily="34" charset="0"/>
                <a:cs typeface="Arial" panose="020B0604020202020204" pitchFamily="34" charset="0"/>
              </a:rPr>
              <a:t>Grand prix du Jury</a:t>
            </a:r>
          </a:p>
          <a:p>
            <a:r>
              <a:rPr lang="fr-FR" sz="1400" dirty="0" smtClean="0">
                <a:latin typeface="Arial" panose="020B0604020202020204" pitchFamily="34" charset="0"/>
                <a:cs typeface="Arial" panose="020B0604020202020204" pitchFamily="34" charset="0"/>
              </a:rPr>
              <a:t>Prix des Internautes</a:t>
            </a:r>
          </a:p>
          <a:p>
            <a:endParaRPr lang="fr-FR" sz="1400" i="1" dirty="0" smtClean="0">
              <a:latin typeface="Arial" panose="020B0604020202020204" pitchFamily="34" charset="0"/>
              <a:cs typeface="Arial" panose="020B0604020202020204" pitchFamily="34" charset="0"/>
            </a:endParaRPr>
          </a:p>
          <a:p>
            <a:endParaRPr lang="fr-FR" sz="1400" dirty="0" smtClean="0">
              <a:latin typeface="Arial" panose="020B0604020202020204" pitchFamily="34" charset="0"/>
              <a:cs typeface="Arial" panose="020B0604020202020204" pitchFamily="34" charset="0"/>
            </a:endParaRPr>
          </a:p>
          <a:p>
            <a:endParaRPr lang="fr-FR" sz="1400" dirty="0" smtClean="0">
              <a:latin typeface="Arial" panose="020B0604020202020204" pitchFamily="34" charset="0"/>
              <a:cs typeface="Arial" panose="020B0604020202020204" pitchFamily="34" charset="0"/>
            </a:endParaRPr>
          </a:p>
          <a:p>
            <a:endParaRPr lang="fr-FR" sz="1400" dirty="0" smtClean="0">
              <a:latin typeface="Arial" panose="020B0604020202020204" pitchFamily="34" charset="0"/>
              <a:cs typeface="Arial" panose="020B0604020202020204" pitchFamily="34" charset="0"/>
            </a:endParaRPr>
          </a:p>
          <a:p>
            <a:endParaRPr lang="fr-FR" sz="1400" dirty="0" smtClean="0">
              <a:latin typeface="Arial" panose="020B0604020202020204" pitchFamily="34" charset="0"/>
              <a:cs typeface="Arial" panose="020B0604020202020204" pitchFamily="34" charset="0"/>
            </a:endParaRPr>
          </a:p>
          <a:p>
            <a:endParaRPr lang="fr-FR" sz="1400" dirty="0">
              <a:latin typeface="Arial" panose="020B0604020202020204" pitchFamily="34" charset="0"/>
              <a:cs typeface="Arial" panose="020B0604020202020204" pitchFamily="34" charset="0"/>
            </a:endParaRPr>
          </a:p>
        </p:txBody>
      </p:sp>
      <p:sp>
        <p:nvSpPr>
          <p:cNvPr id="7" name="Espace réservé du contenu 2"/>
          <p:cNvSpPr txBox="1">
            <a:spLocks/>
          </p:cNvSpPr>
          <p:nvPr/>
        </p:nvSpPr>
        <p:spPr>
          <a:xfrm>
            <a:off x="3669146" y="4161994"/>
            <a:ext cx="4130964" cy="22014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fr-FR" sz="1400" dirty="0" smtClean="0">
              <a:latin typeface="Arial" panose="020B0604020202020204" pitchFamily="34" charset="0"/>
              <a:cs typeface="Arial" panose="020B0604020202020204" pitchFamily="34" charset="0"/>
            </a:endParaRPr>
          </a:p>
          <a:p>
            <a:pPr marL="0" indent="0" algn="ctr">
              <a:buFont typeface="Arial" panose="020B0604020202020204" pitchFamily="34" charset="0"/>
              <a:buNone/>
            </a:pPr>
            <a:r>
              <a:rPr lang="fr-FR" sz="1400" dirty="0">
                <a:latin typeface="Arial" panose="020B0604020202020204" pitchFamily="34" charset="0"/>
                <a:cs typeface="Arial" panose="020B0604020202020204" pitchFamily="34" charset="0"/>
              </a:rPr>
              <a:t>Votre candidature est soumise au respect du </a:t>
            </a:r>
            <a:r>
              <a:rPr lang="fr-FR" sz="1400" b="1" dirty="0" smtClean="0">
                <a:solidFill>
                  <a:srgbClr val="323372"/>
                </a:solidFill>
                <a:latin typeface="Arial" panose="020B0604020202020204" pitchFamily="34" charset="0"/>
                <a:cs typeface="Arial" panose="020B0604020202020204" pitchFamily="34" charset="0"/>
              </a:rPr>
              <a:t>Règlement </a:t>
            </a:r>
            <a:r>
              <a:rPr lang="fr-FR" sz="1400" dirty="0">
                <a:latin typeface="Arial" panose="020B0604020202020204" pitchFamily="34" charset="0"/>
                <a:cs typeface="Arial" panose="020B0604020202020204" pitchFamily="34" charset="0"/>
              </a:rPr>
              <a:t>complet téléchargeable sur le site </a:t>
            </a:r>
            <a:r>
              <a:rPr lang="fr-FR" sz="1400" dirty="0" smtClean="0">
                <a:latin typeface="Arial" panose="020B0604020202020204" pitchFamily="34" charset="0"/>
                <a:cs typeface="Arial" panose="020B0604020202020204" pitchFamily="34" charset="0"/>
              </a:rPr>
              <a:t>www.universite-esante.com</a:t>
            </a:r>
            <a:endParaRPr lang="fr-FR" sz="1400" dirty="0" smtClean="0">
              <a:solidFill>
                <a:srgbClr val="323372"/>
              </a:solidFill>
              <a:latin typeface="Arial" panose="020B0604020202020204" pitchFamily="34" charset="0"/>
              <a:cs typeface="Arial" panose="020B0604020202020204" pitchFamily="34" charset="0"/>
            </a:endParaRPr>
          </a:p>
          <a:p>
            <a:endParaRPr lang="fr-FR" sz="1400" i="1" dirty="0" smtClean="0">
              <a:latin typeface="Arial" panose="020B0604020202020204" pitchFamily="34" charset="0"/>
              <a:cs typeface="Arial" panose="020B0604020202020204" pitchFamily="34" charset="0"/>
            </a:endParaRPr>
          </a:p>
          <a:p>
            <a:endParaRPr lang="fr-FR" sz="1400" dirty="0" smtClean="0">
              <a:latin typeface="Arial" panose="020B0604020202020204" pitchFamily="34" charset="0"/>
              <a:cs typeface="Arial" panose="020B0604020202020204" pitchFamily="34" charset="0"/>
            </a:endParaRPr>
          </a:p>
          <a:p>
            <a:endParaRPr lang="fr-FR" sz="1400" dirty="0" smtClean="0">
              <a:latin typeface="Arial" panose="020B0604020202020204" pitchFamily="34" charset="0"/>
              <a:cs typeface="Arial" panose="020B0604020202020204" pitchFamily="34" charset="0"/>
            </a:endParaRPr>
          </a:p>
          <a:p>
            <a:endParaRPr lang="fr-FR" sz="1400" dirty="0" smtClean="0">
              <a:latin typeface="Arial" panose="020B0604020202020204" pitchFamily="34" charset="0"/>
              <a:cs typeface="Arial" panose="020B0604020202020204" pitchFamily="34" charset="0"/>
            </a:endParaRPr>
          </a:p>
          <a:p>
            <a:endParaRPr lang="fr-FR" sz="1400" dirty="0" smtClean="0">
              <a:latin typeface="Arial" panose="020B0604020202020204" pitchFamily="34" charset="0"/>
              <a:cs typeface="Arial" panose="020B0604020202020204" pitchFamily="34" charset="0"/>
            </a:endParaRPr>
          </a:p>
          <a:p>
            <a:endParaRPr lang="fr-FR" sz="1400" dirty="0">
              <a:latin typeface="Arial" panose="020B0604020202020204" pitchFamily="34" charset="0"/>
              <a:cs typeface="Arial" panose="020B0604020202020204" pitchFamily="34" charset="0"/>
            </a:endParaRPr>
          </a:p>
        </p:txBody>
      </p:sp>
      <p:sp>
        <p:nvSpPr>
          <p:cNvPr id="9" name="Rectangle 8"/>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p:cNvPicPr>
            <a:picLocks noChangeAspect="1"/>
          </p:cNvPicPr>
          <p:nvPr/>
        </p:nvPicPr>
        <p:blipFill>
          <a:blip r:embed="rId2"/>
          <a:stretch>
            <a:fillRect/>
          </a:stretch>
        </p:blipFill>
        <p:spPr>
          <a:xfrm>
            <a:off x="297879" y="5594626"/>
            <a:ext cx="860361" cy="860361"/>
          </a:xfrm>
          <a:prstGeom prst="rect">
            <a:avLst/>
          </a:prstGeom>
        </p:spPr>
      </p:pic>
    </p:spTree>
    <p:extLst>
      <p:ext uri="{BB962C8B-B14F-4D97-AF65-F5344CB8AC3E}">
        <p14:creationId xmlns:p14="http://schemas.microsoft.com/office/powerpoint/2010/main" val="645996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r>
              <a:rPr lang="fr-FR" dirty="0"/>
              <a:t>Description du porteur de projet</a:t>
            </a:r>
          </a:p>
        </p:txBody>
      </p:sp>
      <p:sp>
        <p:nvSpPr>
          <p:cNvPr id="5" name="Espace réservé du contenu 2"/>
          <p:cNvSpPr>
            <a:spLocks noGrp="1"/>
          </p:cNvSpPr>
          <p:nvPr>
            <p:ph sz="half" idx="1"/>
          </p:nvPr>
        </p:nvSpPr>
        <p:spPr/>
        <p:txBody>
          <a:bodyPr>
            <a:normAutofit fontScale="85000" lnSpcReduction="20000"/>
          </a:bodyPr>
          <a:lstStyle/>
          <a:p>
            <a:r>
              <a:rPr lang="fr-FR" dirty="0">
                <a:latin typeface="Arial" panose="020B0604020202020204" pitchFamily="34" charset="0"/>
                <a:cs typeface="Arial" panose="020B0604020202020204" pitchFamily="34" charset="0"/>
              </a:rPr>
              <a:t>Nom de l’entreprise : </a:t>
            </a:r>
          </a:p>
          <a:p>
            <a:r>
              <a:rPr lang="fr-FR" dirty="0">
                <a:latin typeface="Arial" panose="020B0604020202020204" pitchFamily="34" charset="0"/>
                <a:cs typeface="Arial" panose="020B0604020202020204" pitchFamily="34" charset="0"/>
              </a:rPr>
              <a:t>Nom du porteur de projet : </a:t>
            </a:r>
          </a:p>
          <a:p>
            <a:r>
              <a:rPr lang="fr-FR" dirty="0">
                <a:latin typeface="Arial" panose="020B0604020202020204" pitchFamily="34" charset="0"/>
                <a:cs typeface="Arial" panose="020B0604020202020204" pitchFamily="34" charset="0"/>
              </a:rPr>
              <a:t>Activité principale :</a:t>
            </a:r>
          </a:p>
          <a:p>
            <a:endParaRPr lang="fr-FR" dirty="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Adresse de l’entreprise : </a:t>
            </a:r>
          </a:p>
          <a:p>
            <a:r>
              <a:rPr lang="fr-FR" dirty="0">
                <a:latin typeface="Arial" panose="020B0604020202020204" pitchFamily="34" charset="0"/>
                <a:cs typeface="Arial" panose="020B0604020202020204" pitchFamily="34" charset="0"/>
              </a:rPr>
              <a:t>Date de création de l’entreprise :</a:t>
            </a:r>
          </a:p>
          <a:p>
            <a:r>
              <a:rPr lang="fr-FR" dirty="0">
                <a:latin typeface="Arial" panose="020B0604020202020204" pitchFamily="34" charset="0"/>
                <a:cs typeface="Arial" panose="020B0604020202020204" pitchFamily="34" charset="0"/>
              </a:rPr>
              <a:t>Effectifs de l’entreprise :</a:t>
            </a:r>
          </a:p>
          <a:p>
            <a:r>
              <a:rPr lang="fr-FR" dirty="0">
                <a:latin typeface="Arial" panose="020B0604020202020204" pitchFamily="34" charset="0"/>
                <a:cs typeface="Arial" panose="020B0604020202020204" pitchFamily="34" charset="0"/>
              </a:rPr>
              <a:t>Votre entreprise est elle suivie par une structure d’accompagnement : </a:t>
            </a:r>
            <a:r>
              <a:rPr lang="fr-FR" i="1" dirty="0">
                <a:latin typeface="Arial" panose="020B0604020202020204" pitchFamily="34" charset="0"/>
                <a:cs typeface="Arial" panose="020B0604020202020204" pitchFamily="34" charset="0"/>
              </a:rPr>
              <a:t>(préciser laquelle)</a:t>
            </a:r>
          </a:p>
          <a:p>
            <a:endParaRPr lang="fr-FR" i="1" dirty="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Téléphone : </a:t>
            </a:r>
          </a:p>
          <a:p>
            <a:r>
              <a:rPr lang="fr-FR" dirty="0">
                <a:latin typeface="Arial" panose="020B0604020202020204" pitchFamily="34" charset="0"/>
                <a:cs typeface="Arial" panose="020B0604020202020204" pitchFamily="34" charset="0"/>
              </a:rPr>
              <a:t>E-mail : </a:t>
            </a:r>
          </a:p>
          <a:p>
            <a:r>
              <a:rPr lang="fr-FR" dirty="0">
                <a:latin typeface="Arial" panose="020B0604020202020204" pitchFamily="34" charset="0"/>
                <a:cs typeface="Arial" panose="020B0604020202020204" pitchFamily="34" charset="0"/>
              </a:rPr>
              <a:t>Site internet de la société :</a:t>
            </a:r>
          </a:p>
          <a:p>
            <a:r>
              <a:rPr lang="fr-FR" dirty="0">
                <a:latin typeface="Arial" panose="020B0604020202020204" pitchFamily="34" charset="0"/>
                <a:cs typeface="Arial" panose="020B0604020202020204" pitchFamily="34" charset="0"/>
              </a:rPr>
              <a:t>Compte LinkedIn de la société : </a:t>
            </a:r>
          </a:p>
          <a:p>
            <a:r>
              <a:rPr lang="fr-FR" dirty="0">
                <a:latin typeface="Arial" panose="020B0604020202020204" pitchFamily="34" charset="0"/>
                <a:cs typeface="Arial" panose="020B0604020202020204" pitchFamily="34" charset="0"/>
              </a:rPr>
              <a:t>Compte Twitter de la société : </a:t>
            </a:r>
          </a:p>
          <a:p>
            <a:r>
              <a:rPr lang="fr-FR" dirty="0">
                <a:latin typeface="Arial" panose="020B0604020202020204" pitchFamily="34" charset="0"/>
                <a:cs typeface="Arial" panose="020B0604020202020204" pitchFamily="34" charset="0"/>
              </a:rPr>
              <a:t>Joindre votre logo en haute résolution </a:t>
            </a:r>
          </a:p>
          <a:p>
            <a:endParaRPr lang="fr-FR" i="1" dirty="0">
              <a:latin typeface="Arial" panose="020B0604020202020204" pitchFamily="34" charset="0"/>
              <a:cs typeface="Arial" panose="020B0604020202020204" pitchFamily="34" charset="0"/>
            </a:endParaRPr>
          </a:p>
          <a:p>
            <a:endParaRPr lang="fr-FR" dirty="0">
              <a:latin typeface="Arial" panose="020B0604020202020204" pitchFamily="34" charset="0"/>
              <a:cs typeface="Arial" panose="020B0604020202020204" pitchFamily="34" charset="0"/>
            </a:endParaRPr>
          </a:p>
          <a:p>
            <a:endParaRPr lang="fr-FR" dirty="0">
              <a:latin typeface="Arial" panose="020B0604020202020204" pitchFamily="34" charset="0"/>
              <a:cs typeface="Arial" panose="020B0604020202020204" pitchFamily="34" charset="0"/>
            </a:endParaRPr>
          </a:p>
          <a:p>
            <a:endParaRPr lang="fr-FR" dirty="0">
              <a:latin typeface="Arial" panose="020B0604020202020204" pitchFamily="34" charset="0"/>
              <a:cs typeface="Arial" panose="020B0604020202020204" pitchFamily="34" charset="0"/>
            </a:endParaRPr>
          </a:p>
          <a:p>
            <a:endParaRPr lang="fr-FR" dirty="0">
              <a:latin typeface="Arial" panose="020B0604020202020204" pitchFamily="34" charset="0"/>
              <a:cs typeface="Arial" panose="020B0604020202020204" pitchFamily="34" charset="0"/>
            </a:endParaRPr>
          </a:p>
          <a:p>
            <a:endParaRPr lang="fr-FR" dirty="0">
              <a:latin typeface="Arial" panose="020B0604020202020204" pitchFamily="34" charset="0"/>
              <a:cs typeface="Arial" panose="020B0604020202020204" pitchFamily="34" charset="0"/>
            </a:endParaRPr>
          </a:p>
        </p:txBody>
      </p:sp>
      <p:sp>
        <p:nvSpPr>
          <p:cNvPr id="7" name="Rectangle 6"/>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p:cNvPicPr>
            <a:picLocks noChangeAspect="1"/>
          </p:cNvPicPr>
          <p:nvPr/>
        </p:nvPicPr>
        <p:blipFill>
          <a:blip r:embed="rId2"/>
          <a:stretch>
            <a:fillRect/>
          </a:stretch>
        </p:blipFill>
        <p:spPr>
          <a:xfrm>
            <a:off x="297879" y="5588530"/>
            <a:ext cx="860361" cy="860361"/>
          </a:xfrm>
          <a:prstGeom prst="rect">
            <a:avLst/>
          </a:prstGeom>
        </p:spPr>
      </p:pic>
    </p:spTree>
    <p:extLst>
      <p:ext uri="{BB962C8B-B14F-4D97-AF65-F5344CB8AC3E}">
        <p14:creationId xmlns:p14="http://schemas.microsoft.com/office/powerpoint/2010/main" val="3320775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Résumé non confidentiel du projet  </a:t>
            </a:r>
          </a:p>
        </p:txBody>
      </p:sp>
      <p:sp>
        <p:nvSpPr>
          <p:cNvPr id="3" name="Espace réservé du contenu 2"/>
          <p:cNvSpPr>
            <a:spLocks noGrp="1"/>
          </p:cNvSpPr>
          <p:nvPr>
            <p:ph sz="half" idx="1"/>
          </p:nvPr>
        </p:nvSpPr>
        <p:spPr>
          <a:xfrm>
            <a:off x="838200" y="1280161"/>
            <a:ext cx="10515600" cy="1395306"/>
          </a:xfrm>
        </p:spPr>
        <p:txBody>
          <a:bodyPr>
            <a:normAutofit/>
          </a:bodyPr>
          <a:lstStyle/>
          <a:p>
            <a:r>
              <a:rPr lang="fr-FR" sz="1200" dirty="0">
                <a:latin typeface="Arial" panose="020B0604020202020204" pitchFamily="34" charset="0"/>
                <a:cs typeface="Arial" panose="020B0604020202020204" pitchFamily="34" charset="0"/>
              </a:rPr>
              <a:t>Nom du projet ou de la solution innovante présentée : </a:t>
            </a:r>
          </a:p>
          <a:p>
            <a:r>
              <a:rPr lang="fr-FR" sz="1200" dirty="0">
                <a:latin typeface="Arial" panose="020B0604020202020204" pitchFamily="34" charset="0"/>
                <a:cs typeface="Arial" panose="020B0604020202020204" pitchFamily="34" charset="0"/>
              </a:rPr>
              <a:t>Si déjà sur le marché, indiquer la date de la première commercialisation : </a:t>
            </a:r>
          </a:p>
          <a:p>
            <a:r>
              <a:rPr lang="fr-FR" sz="1200" dirty="0">
                <a:latin typeface="Arial" panose="020B0604020202020204" pitchFamily="34" charset="0"/>
                <a:cs typeface="Arial" panose="020B0604020202020204" pitchFamily="34" charset="0"/>
              </a:rPr>
              <a:t>Résumé du projet en un tweet (140 signes max) : </a:t>
            </a:r>
          </a:p>
          <a:p>
            <a:r>
              <a:rPr lang="fr-FR" sz="1200" b="1" dirty="0">
                <a:latin typeface="Arial" panose="020B0604020202020204" pitchFamily="34" charset="0"/>
                <a:cs typeface="Arial" panose="020B0604020202020204" pitchFamily="34" charset="0"/>
              </a:rPr>
              <a:t>Le projet candidate dans la/les catégorie(s) – maximum </a:t>
            </a:r>
            <a:r>
              <a:rPr lang="fr-FR" sz="1200" b="1" dirty="0" smtClean="0">
                <a:latin typeface="Arial" panose="020B0604020202020204" pitchFamily="34" charset="0"/>
                <a:cs typeface="Arial" panose="020B0604020202020204" pitchFamily="34" charset="0"/>
              </a:rPr>
              <a:t>2 :</a:t>
            </a:r>
          </a:p>
          <a:p>
            <a:pPr marL="457200" lvl="1" indent="0">
              <a:buNone/>
            </a:pPr>
            <a:r>
              <a:rPr lang="fr-FR" sz="1000" b="1" i="1" dirty="0">
                <a:solidFill>
                  <a:srgbClr val="FF0000"/>
                </a:solidFill>
                <a:latin typeface="Arial" panose="020B0604020202020204" pitchFamily="34" charset="0"/>
                <a:cs typeface="Arial" panose="020B0604020202020204" pitchFamily="34" charset="0"/>
              </a:rPr>
              <a:t>S</a:t>
            </a:r>
            <a:r>
              <a:rPr lang="fr-FR" sz="1000" b="1" i="1" dirty="0" smtClean="0">
                <a:solidFill>
                  <a:srgbClr val="FF0000"/>
                </a:solidFill>
                <a:latin typeface="Arial" panose="020B0604020202020204" pitchFamily="34" charset="0"/>
                <a:cs typeface="Arial" panose="020B0604020202020204" pitchFamily="34" charset="0"/>
              </a:rPr>
              <a:t>urligner les catégories souhaitées</a:t>
            </a:r>
            <a:endParaRPr lang="fr-FR" sz="1000" i="1" dirty="0">
              <a:solidFill>
                <a:srgbClr val="FF0000"/>
              </a:solidFill>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p:txBody>
      </p:sp>
      <p:sp>
        <p:nvSpPr>
          <p:cNvPr id="5" name="ZoneTexte 4"/>
          <p:cNvSpPr txBox="1"/>
          <p:nvPr/>
        </p:nvSpPr>
        <p:spPr>
          <a:xfrm>
            <a:off x="838200" y="2969758"/>
            <a:ext cx="2873258" cy="276999"/>
          </a:xfrm>
          <a:prstGeom prst="rect">
            <a:avLst/>
          </a:prstGeom>
          <a:noFill/>
        </p:spPr>
        <p:txBody>
          <a:bodyPr wrap="square" rtlCol="0">
            <a:spAutoFit/>
          </a:bodyPr>
          <a:lstStyle/>
          <a:p>
            <a:r>
              <a:rPr lang="fr-FR" sz="1200" dirty="0">
                <a:latin typeface="Arial" panose="020B0604020202020204" pitchFamily="34" charset="0"/>
                <a:cs typeface="Arial" panose="020B0604020202020204" pitchFamily="34" charset="0"/>
              </a:rPr>
              <a:t>Résumé du projet en 500 signes max :          </a:t>
            </a:r>
          </a:p>
        </p:txBody>
      </p:sp>
      <p:sp>
        <p:nvSpPr>
          <p:cNvPr id="6" name="Rectangle 5"/>
          <p:cNvSpPr/>
          <p:nvPr/>
        </p:nvSpPr>
        <p:spPr>
          <a:xfrm>
            <a:off x="725833" y="2838027"/>
            <a:ext cx="10911431" cy="24424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p:cNvSpPr/>
          <p:nvPr/>
        </p:nvSpPr>
        <p:spPr>
          <a:xfrm>
            <a:off x="5493173" y="1786468"/>
            <a:ext cx="5317744" cy="10515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q"/>
            </a:pPr>
            <a:r>
              <a:rPr lang="fr-FR" sz="1400" dirty="0" smtClean="0">
                <a:solidFill>
                  <a:schemeClr val="tx1"/>
                </a:solidFill>
              </a:rPr>
              <a:t>Patient 	</a:t>
            </a:r>
          </a:p>
          <a:p>
            <a:pPr marL="285750" indent="-285750">
              <a:buFont typeface="Wingdings" panose="05000000000000000000" pitchFamily="2" charset="2"/>
              <a:buChar char="q"/>
            </a:pPr>
            <a:r>
              <a:rPr lang="fr-FR" sz="1400" dirty="0" smtClean="0">
                <a:solidFill>
                  <a:schemeClr val="tx1"/>
                </a:solidFill>
              </a:rPr>
              <a:t>Structures de soin et professionnels de santé</a:t>
            </a:r>
          </a:p>
          <a:p>
            <a:pPr marL="285750" indent="-285750">
              <a:buFont typeface="Wingdings" panose="05000000000000000000" pitchFamily="2" charset="2"/>
              <a:buChar char="q"/>
            </a:pPr>
            <a:r>
              <a:rPr lang="fr-FR" sz="1400" dirty="0" smtClean="0">
                <a:solidFill>
                  <a:schemeClr val="tx1"/>
                </a:solidFill>
              </a:rPr>
              <a:t>Prévention, bien-être et bien vieillir </a:t>
            </a:r>
          </a:p>
          <a:p>
            <a:pPr marL="285750" indent="-285750">
              <a:buFont typeface="Wingdings" panose="05000000000000000000" pitchFamily="2" charset="2"/>
              <a:buChar char="q"/>
            </a:pPr>
            <a:r>
              <a:rPr lang="fr-FR" sz="1400" dirty="0" smtClean="0">
                <a:solidFill>
                  <a:schemeClr val="tx1"/>
                </a:solidFill>
              </a:rPr>
              <a:t>Traitement, valorisation et sécurisation de la donnée de santé</a:t>
            </a:r>
            <a:endParaRPr lang="fr-FR" sz="1400" dirty="0"/>
          </a:p>
        </p:txBody>
      </p:sp>
      <p:sp>
        <p:nvSpPr>
          <p:cNvPr id="8" name="Rectangle 7"/>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Image 8"/>
          <p:cNvPicPr>
            <a:picLocks noChangeAspect="1"/>
          </p:cNvPicPr>
          <p:nvPr/>
        </p:nvPicPr>
        <p:blipFill>
          <a:blip r:embed="rId2"/>
          <a:stretch>
            <a:fillRect/>
          </a:stretch>
        </p:blipFill>
        <p:spPr>
          <a:xfrm>
            <a:off x="359547" y="5662359"/>
            <a:ext cx="860361" cy="860361"/>
          </a:xfrm>
          <a:prstGeom prst="rect">
            <a:avLst/>
          </a:prstGeom>
        </p:spPr>
      </p:pic>
    </p:spTree>
    <p:extLst>
      <p:ext uri="{BB962C8B-B14F-4D97-AF65-F5344CB8AC3E}">
        <p14:creationId xmlns:p14="http://schemas.microsoft.com/office/powerpoint/2010/main" val="2105788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5063" y="365125"/>
            <a:ext cx="10651889" cy="1325563"/>
          </a:xfrm>
        </p:spPr>
        <p:txBody>
          <a:bodyPr/>
          <a:lstStyle/>
          <a:p>
            <a:r>
              <a:rPr lang="fr-FR" dirty="0"/>
              <a:t>Impact de la problématique traitée et connaissance du marché </a:t>
            </a:r>
          </a:p>
        </p:txBody>
      </p:sp>
      <p:sp>
        <p:nvSpPr>
          <p:cNvPr id="3" name="Espace réservé du contenu 2"/>
          <p:cNvSpPr>
            <a:spLocks noGrp="1"/>
          </p:cNvSpPr>
          <p:nvPr>
            <p:ph sz="half" idx="1"/>
          </p:nvPr>
        </p:nvSpPr>
        <p:spPr>
          <a:xfrm>
            <a:off x="911352" y="1450721"/>
            <a:ext cx="10515600" cy="4351338"/>
          </a:xfrm>
        </p:spPr>
        <p:txBody>
          <a:bodyPr>
            <a:normAutofit/>
          </a:bodyPr>
          <a:lstStyle/>
          <a:p>
            <a:pPr marL="0" indent="0">
              <a:buNone/>
            </a:pPr>
            <a:r>
              <a:rPr lang="fr-FR" sz="1200" b="1" i="1" dirty="0">
                <a:solidFill>
                  <a:srgbClr val="381A0A"/>
                </a:solidFill>
                <a:latin typeface="Arial" panose="020B0604020202020204" pitchFamily="34" charset="0"/>
                <a:cs typeface="Arial" panose="020B0604020202020204" pitchFamily="34" charset="0"/>
              </a:rPr>
              <a:t>Les éléments attendus portent principalement sur :</a:t>
            </a:r>
          </a:p>
          <a:p>
            <a:pPr marL="285750" indent="-285750">
              <a:lnSpc>
                <a:spcPct val="100000"/>
              </a:lnSpc>
              <a:spcBef>
                <a:spcPts val="0"/>
              </a:spcBef>
            </a:pPr>
            <a:r>
              <a:rPr lang="fr-FR" sz="1200" i="1" dirty="0">
                <a:solidFill>
                  <a:srgbClr val="381A0A"/>
                </a:solidFill>
                <a:latin typeface="Arial" panose="020B0604020202020204" pitchFamily="34" charset="0"/>
                <a:cs typeface="Arial" panose="020B0604020202020204" pitchFamily="34" charset="0"/>
              </a:rPr>
              <a:t>Problématique ciblée par le projet</a:t>
            </a:r>
          </a:p>
          <a:p>
            <a:pPr marL="285750" indent="-285750">
              <a:lnSpc>
                <a:spcPct val="100000"/>
              </a:lnSpc>
              <a:spcBef>
                <a:spcPts val="0"/>
              </a:spcBef>
            </a:pPr>
            <a:r>
              <a:rPr lang="fr-FR" sz="1200" i="1" dirty="0">
                <a:solidFill>
                  <a:srgbClr val="381A0A"/>
                </a:solidFill>
                <a:latin typeface="Arial" panose="020B0604020202020204" pitchFamily="34" charset="0"/>
                <a:cs typeface="Arial" panose="020B0604020202020204" pitchFamily="34" charset="0"/>
              </a:rPr>
              <a:t>Description précise du besoin que la solution traite, du marché, des acteurs clés et tendances </a:t>
            </a:r>
          </a:p>
          <a:p>
            <a:pPr marL="285750" indent="-285750">
              <a:lnSpc>
                <a:spcPct val="100000"/>
              </a:lnSpc>
              <a:spcBef>
                <a:spcPts val="0"/>
              </a:spcBef>
            </a:pPr>
            <a:r>
              <a:rPr lang="fr-FR" sz="1200" i="1" dirty="0">
                <a:solidFill>
                  <a:srgbClr val="381A0A"/>
                </a:solidFill>
                <a:latin typeface="Arial" panose="020B0604020202020204" pitchFamily="34" charset="0"/>
                <a:cs typeface="Arial" panose="020B0604020202020204" pitchFamily="34" charset="0"/>
              </a:rPr>
              <a:t>Définition de la ou des cibles</a:t>
            </a:r>
          </a:p>
          <a:p>
            <a:pPr marL="0" indent="0">
              <a:lnSpc>
                <a:spcPct val="100000"/>
              </a:lnSpc>
              <a:spcBef>
                <a:spcPts val="0"/>
              </a:spcBef>
              <a:buNone/>
            </a:pPr>
            <a:endParaRPr lang="fr-FR" sz="1200" dirty="0">
              <a:latin typeface="Arial" panose="020B0604020202020204" pitchFamily="34" charset="0"/>
              <a:cs typeface="Arial" panose="020B0604020202020204" pitchFamily="34" charset="0"/>
            </a:endParaRPr>
          </a:p>
        </p:txBody>
      </p:sp>
      <p:sp>
        <p:nvSpPr>
          <p:cNvPr id="5" name="Rectangle 4"/>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2"/>
          <a:stretch>
            <a:fillRect/>
          </a:stretch>
        </p:blipFill>
        <p:spPr>
          <a:xfrm>
            <a:off x="304725" y="5662359"/>
            <a:ext cx="860361" cy="860361"/>
          </a:xfrm>
          <a:prstGeom prst="rect">
            <a:avLst/>
          </a:prstGeom>
        </p:spPr>
      </p:pic>
    </p:spTree>
    <p:extLst>
      <p:ext uri="{BB962C8B-B14F-4D97-AF65-F5344CB8AC3E}">
        <p14:creationId xmlns:p14="http://schemas.microsoft.com/office/powerpoint/2010/main" val="29517679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4396" y="278036"/>
            <a:ext cx="11641184" cy="1325563"/>
          </a:xfrm>
        </p:spPr>
        <p:txBody>
          <a:bodyPr/>
          <a:lstStyle/>
          <a:p>
            <a:r>
              <a:rPr lang="fr-FR" dirty="0"/>
              <a:t>Concurrence, lacunes par rapport aux attentes du marché et éléments </a:t>
            </a:r>
            <a:r>
              <a:rPr lang="fr-FR" dirty="0" err="1"/>
              <a:t>différenciants</a:t>
            </a:r>
            <a:r>
              <a:rPr lang="fr-FR" dirty="0"/>
              <a:t> de votre innovation</a:t>
            </a:r>
          </a:p>
        </p:txBody>
      </p:sp>
      <p:sp>
        <p:nvSpPr>
          <p:cNvPr id="3" name="Espace réservé du contenu 2"/>
          <p:cNvSpPr>
            <a:spLocks noGrp="1"/>
          </p:cNvSpPr>
          <p:nvPr>
            <p:ph sz="half" idx="1"/>
          </p:nvPr>
        </p:nvSpPr>
        <p:spPr>
          <a:xfrm>
            <a:off x="911352" y="1424594"/>
            <a:ext cx="10515600" cy="4351338"/>
          </a:xfrm>
        </p:spPr>
        <p:txBody>
          <a:bodyPr>
            <a:normAutofit/>
          </a:bodyPr>
          <a:lstStyle/>
          <a:p>
            <a:pPr marL="0" indent="0">
              <a:buNone/>
            </a:pPr>
            <a:r>
              <a:rPr lang="fr-FR" sz="1200" b="1" i="1" dirty="0">
                <a:solidFill>
                  <a:srgbClr val="381A0A"/>
                </a:solidFill>
                <a:latin typeface="Arial" panose="020B0604020202020204" pitchFamily="34" charset="0"/>
                <a:cs typeface="Arial" panose="020B0604020202020204" pitchFamily="34" charset="0"/>
              </a:rPr>
              <a:t>Les éléments attendus portent principalement sur :</a:t>
            </a:r>
          </a:p>
          <a:p>
            <a:pPr marL="285750" indent="-285750">
              <a:lnSpc>
                <a:spcPct val="100000"/>
              </a:lnSpc>
              <a:spcBef>
                <a:spcPts val="0"/>
              </a:spcBef>
            </a:pPr>
            <a:r>
              <a:rPr lang="fr-FR" sz="1200" i="1" dirty="0">
                <a:solidFill>
                  <a:srgbClr val="381A0A"/>
                </a:solidFill>
                <a:latin typeface="Arial" panose="020B0604020202020204" pitchFamily="34" charset="0"/>
                <a:cs typeface="Arial" panose="020B0604020202020204" pitchFamily="34" charset="0"/>
              </a:rPr>
              <a:t>Description des principaux concurrents (5 max) et solutions déjà sur la marché</a:t>
            </a:r>
            <a:endParaRPr lang="fr-FR" sz="1200" i="1" dirty="0">
              <a:latin typeface="Arial" panose="020B0604020202020204" pitchFamily="34" charset="0"/>
              <a:cs typeface="Arial" panose="020B0604020202020204" pitchFamily="34" charset="0"/>
            </a:endParaRPr>
          </a:p>
          <a:p>
            <a:pPr marL="0" indent="0">
              <a:lnSpc>
                <a:spcPct val="100000"/>
              </a:lnSpc>
              <a:spcBef>
                <a:spcPts val="0"/>
              </a:spcBef>
              <a:buNone/>
            </a:pPr>
            <a:r>
              <a:rPr lang="fr-FR" sz="1200" i="1" dirty="0">
                <a:latin typeface="Arial" panose="020B0604020202020204" pitchFamily="34" charset="0"/>
                <a:cs typeface="Arial" panose="020B0604020202020204" pitchFamily="34" charset="0"/>
              </a:rPr>
              <a:t>Pour chaque concurrent, mentionner :</a:t>
            </a:r>
          </a:p>
          <a:p>
            <a:pPr marL="285750" lvl="1" indent="-285750">
              <a:lnSpc>
                <a:spcPct val="100000"/>
              </a:lnSpc>
              <a:spcBef>
                <a:spcPts val="0"/>
              </a:spcBef>
            </a:pPr>
            <a:r>
              <a:rPr lang="fr-FR" sz="1200" i="1" dirty="0">
                <a:latin typeface="Arial" panose="020B0604020202020204" pitchFamily="34" charset="0"/>
                <a:cs typeface="Arial" panose="020B0604020202020204" pitchFamily="34" charset="0"/>
              </a:rPr>
              <a:t>Les éléments clefs de différentiation avec votre projet</a:t>
            </a:r>
          </a:p>
          <a:p>
            <a:pPr marL="285750" lvl="1" indent="-285750">
              <a:lnSpc>
                <a:spcPct val="100000"/>
              </a:lnSpc>
              <a:spcBef>
                <a:spcPts val="0"/>
              </a:spcBef>
            </a:pPr>
            <a:r>
              <a:rPr lang="fr-FR" sz="1200" i="1" dirty="0">
                <a:latin typeface="Arial" panose="020B0604020202020204" pitchFamily="34" charset="0"/>
                <a:cs typeface="Arial" panose="020B0604020202020204" pitchFamily="34" charset="0"/>
              </a:rPr>
              <a:t>Le stade de maturité du concurrent (sur le marché depuis X années, jeune concurrent, CA, effectifs, levées de fonds…)</a:t>
            </a:r>
          </a:p>
          <a:p>
            <a:pPr marL="285750" lvl="1" indent="-285750">
              <a:lnSpc>
                <a:spcPct val="100000"/>
              </a:lnSpc>
              <a:spcBef>
                <a:spcPts val="0"/>
              </a:spcBef>
            </a:pPr>
            <a:r>
              <a:rPr lang="fr-FR" sz="1200" i="1" dirty="0">
                <a:latin typeface="Arial" panose="020B0604020202020204" pitchFamily="34" charset="0"/>
                <a:cs typeface="Arial" panose="020B0604020202020204" pitchFamily="34" charset="0"/>
              </a:rPr>
              <a:t>Le positionnement de votre produit/service vis-à-vis de ce concurrent</a:t>
            </a:r>
          </a:p>
          <a:p>
            <a:pPr marL="0" lvl="1" indent="0">
              <a:lnSpc>
                <a:spcPct val="100000"/>
              </a:lnSpc>
              <a:spcBef>
                <a:spcPts val="0"/>
              </a:spcBef>
              <a:buNone/>
            </a:pPr>
            <a:r>
              <a:rPr lang="fr-FR" sz="1200" i="1" u="sng" dirty="0">
                <a:latin typeface="Arial" panose="020B0604020202020204" pitchFamily="34" charset="0"/>
                <a:cs typeface="Arial" panose="020B0604020202020204" pitchFamily="34" charset="0"/>
              </a:rPr>
              <a:t>Mise en forme</a:t>
            </a:r>
          </a:p>
          <a:p>
            <a:pPr>
              <a:lnSpc>
                <a:spcPct val="100000"/>
              </a:lnSpc>
              <a:spcBef>
                <a:spcPts val="0"/>
              </a:spcBef>
            </a:pPr>
            <a:r>
              <a:rPr lang="fr-FR" sz="1200" i="1" dirty="0">
                <a:latin typeface="Arial" panose="020B0604020202020204" pitchFamily="34" charset="0"/>
                <a:cs typeface="Arial" panose="020B0604020202020204" pitchFamily="34" charset="0"/>
              </a:rPr>
              <a:t>Nous recommandons un tableau comparatif de vos concurrents avec votre innovation mettant en avant les principaux critères </a:t>
            </a:r>
          </a:p>
          <a:p>
            <a:pPr marL="742950" lvl="1" indent="-285750">
              <a:lnSpc>
                <a:spcPct val="100000"/>
              </a:lnSpc>
              <a:spcBef>
                <a:spcPts val="0"/>
              </a:spcBef>
            </a:pPr>
            <a:r>
              <a:rPr lang="fr-FR" sz="1200" i="1" dirty="0">
                <a:latin typeface="Arial" panose="020B0604020202020204" pitchFamily="34" charset="0"/>
                <a:cs typeface="Arial" panose="020B0604020202020204" pitchFamily="34" charset="0"/>
              </a:rPr>
              <a:t>Produit : éléments perceptibles par vos clients (prix, fonctionnalités, modèle éco, performances techniques…) </a:t>
            </a:r>
          </a:p>
          <a:p>
            <a:pPr marL="742950" lvl="1" indent="-285750">
              <a:lnSpc>
                <a:spcPct val="100000"/>
              </a:lnSpc>
              <a:spcBef>
                <a:spcPts val="0"/>
              </a:spcBef>
            </a:pPr>
            <a:r>
              <a:rPr lang="fr-FR" sz="1200" i="1" dirty="0">
                <a:latin typeface="Arial" panose="020B0604020202020204" pitchFamily="34" charset="0"/>
                <a:cs typeface="Arial" panose="020B0604020202020204" pitchFamily="34" charset="0"/>
              </a:rPr>
              <a:t>Business : éléments portant sur la solidité du concurrent sur le plan entrepreneurial </a:t>
            </a:r>
          </a:p>
          <a:p>
            <a:pPr marL="0" indent="0">
              <a:lnSpc>
                <a:spcPct val="100000"/>
              </a:lnSpc>
              <a:spcBef>
                <a:spcPts val="0"/>
              </a:spcBef>
              <a:buNone/>
            </a:pP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p:txBody>
      </p:sp>
      <p:sp>
        <p:nvSpPr>
          <p:cNvPr id="5" name="Rectangle 4"/>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2"/>
          <a:stretch>
            <a:fillRect/>
          </a:stretch>
        </p:blipFill>
        <p:spPr>
          <a:xfrm>
            <a:off x="324396" y="5662359"/>
            <a:ext cx="860361" cy="860361"/>
          </a:xfrm>
          <a:prstGeom prst="rect">
            <a:avLst/>
          </a:prstGeom>
        </p:spPr>
      </p:pic>
    </p:spTree>
    <p:extLst>
      <p:ext uri="{BB962C8B-B14F-4D97-AF65-F5344CB8AC3E}">
        <p14:creationId xmlns:p14="http://schemas.microsoft.com/office/powerpoint/2010/main" val="7825656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Description de l’innovation et Proposition de valeur </a:t>
            </a:r>
            <a:r>
              <a:rPr lang="fr-FR" dirty="0">
                <a:solidFill>
                  <a:srgbClr val="381A0A"/>
                </a:solidFill>
                <a:cs typeface="Times New Roman" panose="02020603050405020304" pitchFamily="18" charset="0"/>
              </a:rPr>
              <a:t> </a:t>
            </a:r>
            <a:endParaRPr lang="fr-FR" dirty="0"/>
          </a:p>
        </p:txBody>
      </p:sp>
      <p:sp>
        <p:nvSpPr>
          <p:cNvPr id="3" name="Espace réservé du contenu 2"/>
          <p:cNvSpPr>
            <a:spLocks noGrp="1"/>
          </p:cNvSpPr>
          <p:nvPr>
            <p:ph sz="half" idx="1"/>
          </p:nvPr>
        </p:nvSpPr>
        <p:spPr>
          <a:xfrm>
            <a:off x="911352" y="1450721"/>
            <a:ext cx="10515600" cy="4351338"/>
          </a:xfrm>
        </p:spPr>
        <p:txBody>
          <a:bodyPr>
            <a:normAutofit/>
          </a:bodyPr>
          <a:lstStyle/>
          <a:p>
            <a:pPr marL="0" indent="0">
              <a:buNone/>
            </a:pPr>
            <a:r>
              <a:rPr lang="fr-FR" sz="1200" b="1" i="1" dirty="0">
                <a:solidFill>
                  <a:srgbClr val="381A0A"/>
                </a:solidFill>
                <a:latin typeface="Arial" panose="020B0604020202020204" pitchFamily="34" charset="0"/>
                <a:cs typeface="Arial" panose="020B0604020202020204" pitchFamily="34" charset="0"/>
              </a:rPr>
              <a:t>Les éléments attendus portent principalement sur :</a:t>
            </a:r>
          </a:p>
          <a:p>
            <a:pPr lvl="0"/>
            <a:r>
              <a:rPr lang="fr-FR" sz="1100" i="1" dirty="0"/>
              <a:t>La description précise de votre innovation</a:t>
            </a:r>
          </a:p>
          <a:p>
            <a:pPr lvl="0"/>
            <a:r>
              <a:rPr lang="fr-FR" sz="1100" i="1" dirty="0"/>
              <a:t>la solidité et les preuves des bénéfices que votre innovation apporte par rapport à la concurrence ainsi que la perception de valeur qui en est faite par l’utilisateur, qu’il soit un patient, un professionnel de santé, un aidant, un chercheur, établissement de santé… ,</a:t>
            </a:r>
          </a:p>
          <a:p>
            <a:pPr lvl="0"/>
            <a:r>
              <a:rPr lang="fr-FR" sz="1100" i="1" dirty="0"/>
              <a:t>la mention des brevets et des certifications obtenus ou à </a:t>
            </a:r>
            <a:r>
              <a:rPr lang="fr-FR" sz="1100" i="1" dirty="0" smtClean="0"/>
              <a:t>venir</a:t>
            </a:r>
            <a:endParaRPr lang="fr-FR" sz="1100" i="1" dirty="0"/>
          </a:p>
          <a:p>
            <a:pPr marL="0" indent="0">
              <a:lnSpc>
                <a:spcPct val="100000"/>
              </a:lnSpc>
              <a:spcBef>
                <a:spcPts val="0"/>
              </a:spcBef>
              <a:buNone/>
            </a:pP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p:txBody>
      </p:sp>
      <p:sp>
        <p:nvSpPr>
          <p:cNvPr id="5" name="Rectangle 4"/>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2"/>
          <a:stretch>
            <a:fillRect/>
          </a:stretch>
        </p:blipFill>
        <p:spPr>
          <a:xfrm>
            <a:off x="311573" y="5662359"/>
            <a:ext cx="860361" cy="860361"/>
          </a:xfrm>
          <a:prstGeom prst="rect">
            <a:avLst/>
          </a:prstGeom>
        </p:spPr>
      </p:pic>
    </p:spTree>
    <p:extLst>
      <p:ext uri="{BB962C8B-B14F-4D97-AF65-F5344CB8AC3E}">
        <p14:creationId xmlns:p14="http://schemas.microsoft.com/office/powerpoint/2010/main" val="32884984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Maturité de l’innovation</a:t>
            </a:r>
            <a:r>
              <a:rPr lang="fr-FR" dirty="0">
                <a:solidFill>
                  <a:srgbClr val="381A0A"/>
                </a:solidFill>
                <a:cs typeface="Times New Roman" panose="02020603050405020304" pitchFamily="18" charset="0"/>
              </a:rPr>
              <a:t> </a:t>
            </a:r>
            <a:endParaRPr lang="fr-FR" dirty="0"/>
          </a:p>
        </p:txBody>
      </p:sp>
      <p:sp>
        <p:nvSpPr>
          <p:cNvPr id="3" name="Espace réservé du contenu 2"/>
          <p:cNvSpPr>
            <a:spLocks noGrp="1"/>
          </p:cNvSpPr>
          <p:nvPr>
            <p:ph sz="half" idx="1"/>
          </p:nvPr>
        </p:nvSpPr>
        <p:spPr>
          <a:xfrm>
            <a:off x="911352" y="1450721"/>
            <a:ext cx="10515600" cy="4351338"/>
          </a:xfrm>
        </p:spPr>
        <p:txBody>
          <a:bodyPr>
            <a:normAutofit/>
          </a:bodyPr>
          <a:lstStyle/>
          <a:p>
            <a:pPr marL="0" indent="0">
              <a:buNone/>
            </a:pPr>
            <a:r>
              <a:rPr lang="fr-FR" sz="1200" b="1" i="1" dirty="0">
                <a:solidFill>
                  <a:srgbClr val="381A0A"/>
                </a:solidFill>
                <a:latin typeface="Arial" panose="020B0604020202020204" pitchFamily="34" charset="0"/>
                <a:cs typeface="Arial" panose="020B0604020202020204" pitchFamily="34" charset="0"/>
              </a:rPr>
              <a:t>Les éléments attendus portent principalement sur :</a:t>
            </a:r>
          </a:p>
          <a:p>
            <a:pPr marL="285750" indent="-285750">
              <a:lnSpc>
                <a:spcPct val="100000"/>
              </a:lnSpc>
              <a:spcBef>
                <a:spcPts val="0"/>
              </a:spcBef>
            </a:pPr>
            <a:r>
              <a:rPr lang="fr-FR" sz="1200" i="1" dirty="0">
                <a:latin typeface="Arial" panose="020B0604020202020204" pitchFamily="34" charset="0"/>
                <a:cs typeface="Arial" panose="020B0604020202020204" pitchFamily="34" charset="0"/>
              </a:rPr>
              <a:t>Les résultats des expérimentations réalisées à ce jour </a:t>
            </a:r>
          </a:p>
          <a:p>
            <a:pPr marL="285750" indent="-285750">
              <a:lnSpc>
                <a:spcPct val="100000"/>
              </a:lnSpc>
              <a:spcBef>
                <a:spcPts val="0"/>
              </a:spcBef>
            </a:pPr>
            <a:r>
              <a:rPr lang="fr-FR" sz="1200" i="1" dirty="0">
                <a:latin typeface="Arial" panose="020B0604020202020204" pitchFamily="34" charset="0"/>
                <a:cs typeface="Arial" panose="020B0604020202020204" pitchFamily="34" charset="0"/>
              </a:rPr>
              <a:t>Le niveau de maturité technologique et / ou le reste à faire jusqu’à la commercialisation et / ou le niveau de maturité commerciale </a:t>
            </a:r>
          </a:p>
          <a:p>
            <a:pPr marL="285750" indent="-285750">
              <a:lnSpc>
                <a:spcPct val="100000"/>
              </a:lnSpc>
              <a:spcBef>
                <a:spcPts val="0"/>
              </a:spcBef>
            </a:pPr>
            <a:r>
              <a:rPr lang="fr-FR" sz="1200" i="1" dirty="0">
                <a:latin typeface="Arial" panose="020B0604020202020204" pitchFamily="34" charset="0"/>
                <a:cs typeface="Arial" panose="020B0604020202020204" pitchFamily="34" charset="0"/>
              </a:rPr>
              <a:t>Marques d’intérêt, performance commerciale de la solution, si déjà en vente</a:t>
            </a:r>
          </a:p>
          <a:p>
            <a:pPr marL="285750" indent="-285750">
              <a:lnSpc>
                <a:spcPct val="100000"/>
              </a:lnSpc>
              <a:spcBef>
                <a:spcPts val="0"/>
              </a:spcBef>
            </a:pPr>
            <a:r>
              <a:rPr lang="fr-FR" sz="1200" i="1" dirty="0">
                <a:latin typeface="Arial" panose="020B0604020202020204" pitchFamily="34" charset="0"/>
                <a:cs typeface="Arial" panose="020B0604020202020204" pitchFamily="34" charset="0"/>
              </a:rPr>
              <a:t>Selon les projets, les étapes règlementaires franchies/ à franchir avec échéance de temps</a:t>
            </a:r>
          </a:p>
          <a:p>
            <a:pPr marL="285750" indent="-285750">
              <a:lnSpc>
                <a:spcPct val="100000"/>
              </a:lnSpc>
              <a:spcBef>
                <a:spcPts val="0"/>
              </a:spcBef>
            </a:pPr>
            <a:r>
              <a:rPr lang="fr-FR" sz="1200" i="1" u="sng" dirty="0">
                <a:latin typeface="Arial" panose="020B0604020202020204" pitchFamily="34" charset="0"/>
                <a:cs typeface="Arial" panose="020B0604020202020204" pitchFamily="34" charset="0"/>
              </a:rPr>
              <a:t>Il est recommandé de présenter </a:t>
            </a:r>
            <a:r>
              <a:rPr lang="fr-FR" sz="1200" i="1" dirty="0">
                <a:latin typeface="Arial" panose="020B0604020202020204" pitchFamily="34" charset="0"/>
                <a:cs typeface="Arial" panose="020B0604020202020204" pitchFamily="34" charset="0"/>
              </a:rPr>
              <a:t>vos réalisations sur une frise chronologique détaillée </a:t>
            </a:r>
            <a:r>
              <a:rPr lang="fr-FR" sz="1200" i="1" u="sng" dirty="0">
                <a:latin typeface="Arial" panose="020B0604020202020204" pitchFamily="34" charset="0"/>
                <a:cs typeface="Arial" panose="020B0604020202020204" pitchFamily="34" charset="0"/>
              </a:rPr>
              <a:t>jusqu’à ce jour</a:t>
            </a:r>
            <a:endParaRPr lang="fr-FR" sz="1200" i="1" u="sng" dirty="0">
              <a:solidFill>
                <a:srgbClr val="FF0000"/>
              </a:solidFill>
              <a:latin typeface="Arial" panose="020B0604020202020204" pitchFamily="34" charset="0"/>
              <a:cs typeface="Arial" panose="020B0604020202020204" pitchFamily="34" charset="0"/>
            </a:endParaRPr>
          </a:p>
          <a:p>
            <a:pPr marL="0" indent="0">
              <a:lnSpc>
                <a:spcPct val="100000"/>
              </a:lnSpc>
              <a:spcBef>
                <a:spcPts val="0"/>
              </a:spcBef>
              <a:buNone/>
            </a:pPr>
            <a:endParaRPr lang="fr-FR" sz="1200" dirty="0">
              <a:latin typeface="Arial" panose="020B0604020202020204" pitchFamily="34" charset="0"/>
              <a:cs typeface="Arial" panose="020B0604020202020204" pitchFamily="34" charset="0"/>
            </a:endParaRPr>
          </a:p>
        </p:txBody>
      </p:sp>
      <p:sp>
        <p:nvSpPr>
          <p:cNvPr id="5" name="Rectangle 4"/>
          <p:cNvSpPr/>
          <p:nvPr/>
        </p:nvSpPr>
        <p:spPr>
          <a:xfrm>
            <a:off x="311573" y="5723467"/>
            <a:ext cx="846667" cy="799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2"/>
          <a:stretch>
            <a:fillRect/>
          </a:stretch>
        </p:blipFill>
        <p:spPr>
          <a:xfrm>
            <a:off x="297879" y="5662359"/>
            <a:ext cx="860361" cy="860361"/>
          </a:xfrm>
          <a:prstGeom prst="rect">
            <a:avLst/>
          </a:prstGeom>
        </p:spPr>
      </p:pic>
    </p:spTree>
    <p:extLst>
      <p:ext uri="{BB962C8B-B14F-4D97-AF65-F5344CB8AC3E}">
        <p14:creationId xmlns:p14="http://schemas.microsoft.com/office/powerpoint/2010/main" val="267488041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1" id="{CE7812A4-E27F-4F83-9567-C4EA6EBD1D15}" vid="{7DAFF690-BACB-450D-BBE2-B60063695313}"/>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823</TotalTime>
  <Words>1231</Words>
  <Application>Microsoft Office PowerPoint</Application>
  <PresentationFormat>Grand écran</PresentationFormat>
  <Paragraphs>148</Paragraphs>
  <Slides>16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Arial</vt:lpstr>
      <vt:lpstr>Calibri</vt:lpstr>
      <vt:lpstr>Calibri Light</vt:lpstr>
      <vt:lpstr>Times New Roman</vt:lpstr>
      <vt:lpstr>Verdana</vt:lpstr>
      <vt:lpstr>Wingdings</vt:lpstr>
      <vt:lpstr>Thème Office</vt:lpstr>
      <vt:lpstr>Trophées de la e-santé 2025</vt:lpstr>
      <vt:lpstr>Objectif et consignes importantes</vt:lpstr>
      <vt:lpstr>Les 6 Trophées 2024</vt:lpstr>
      <vt:lpstr>Description du porteur de projet</vt:lpstr>
      <vt:lpstr>Résumé non confidentiel du projet  </vt:lpstr>
      <vt:lpstr>Impact de la problématique traitée et connaissance du marché </vt:lpstr>
      <vt:lpstr>Concurrence, lacunes par rapport aux attentes du marché et éléments différenciants de votre innovation</vt:lpstr>
      <vt:lpstr>Description de l’innovation et Proposition de valeur  </vt:lpstr>
      <vt:lpstr>Maturité de l’innovation </vt:lpstr>
      <vt:lpstr>Scénario d’usage</vt:lpstr>
      <vt:lpstr>Modèle économique</vt:lpstr>
      <vt:lpstr>Stratégie de développement</vt:lpstr>
      <vt:lpstr>Capacité entrepreneuriale</vt:lpstr>
      <vt:lpstr>Prise en compte du développement durable de la part de l’entreprise</vt:lpstr>
      <vt:lpstr>Autres</vt:lpstr>
      <vt:lpstr>Déposer le dossier</vt:lpstr>
    </vt:vector>
  </TitlesOfParts>
  <Company>Communauté d'agglomération de Castres-Mazamet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Trophées de la e-santé 2021</dc:title>
  <dc:creator>MARTIN Frederique</dc:creator>
  <cp:lastModifiedBy>PETER Yann</cp:lastModifiedBy>
  <cp:revision>52</cp:revision>
  <cp:lastPrinted>2023-02-17T08:05:13Z</cp:lastPrinted>
  <dcterms:created xsi:type="dcterms:W3CDTF">2021-03-15T14:31:21Z</dcterms:created>
  <dcterms:modified xsi:type="dcterms:W3CDTF">2025-07-22T12:50:55Z</dcterms:modified>
</cp:coreProperties>
</file>